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69" r:id="rId2"/>
    <p:sldId id="550145406" r:id="rId3"/>
    <p:sldId id="550145426" r:id="rId4"/>
    <p:sldId id="550145407" r:id="rId5"/>
    <p:sldId id="550145408" r:id="rId6"/>
    <p:sldId id="550145410" r:id="rId7"/>
    <p:sldId id="550145412" r:id="rId8"/>
    <p:sldId id="550145427" r:id="rId9"/>
    <p:sldId id="550145428" r:id="rId10"/>
    <p:sldId id="550145419" r:id="rId11"/>
    <p:sldId id="550145418" r:id="rId12"/>
    <p:sldId id="550145429" r:id="rId13"/>
    <p:sldId id="550145423" r:id="rId14"/>
    <p:sldId id="680" r:id="rId15"/>
    <p:sldId id="550145413" r:id="rId16"/>
    <p:sldId id="955" r:id="rId17"/>
    <p:sldId id="550145422" r:id="rId18"/>
    <p:sldId id="930" r:id="rId19"/>
    <p:sldId id="550145421" r:id="rId20"/>
    <p:sldId id="929" r:id="rId21"/>
    <p:sldId id="958" r:id="rId22"/>
    <p:sldId id="550145430" r:id="rId23"/>
    <p:sldId id="944" r:id="rId24"/>
    <p:sldId id="550145416" r:id="rId25"/>
    <p:sldId id="550145414" r:id="rId26"/>
    <p:sldId id="550145404" r:id="rId27"/>
    <p:sldId id="550145433" r:id="rId28"/>
    <p:sldId id="550145424" r:id="rId29"/>
    <p:sldId id="550145425" r:id="rId30"/>
    <p:sldId id="550145432" r:id="rId31"/>
    <p:sldId id="550145409" r:id="rId32"/>
    <p:sldId id="550145420" r:id="rId33"/>
    <p:sldId id="55014543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>
        <p:scale>
          <a:sx n="60" d="100"/>
          <a:sy n="60" d="100"/>
        </p:scale>
        <p:origin x="339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74-4467-9231-2429554DD6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74-4467-9231-2429554DD6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74-4467-9231-2429554DD6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74-4467-9231-2429554DD6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74-4467-9231-2429554DD64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74-4467-9231-2429554DD64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774-4467-9231-2429554DD64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774-4467-9231-2429554DD6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774-4467-9231-2429554DD641}"/>
              </c:ext>
            </c:extLst>
          </c:dPt>
          <c:cat>
            <c:strRef>
              <c:f>Detail!$B$4:$B$12</c:f>
              <c:strCache>
                <c:ptCount val="9"/>
                <c:pt idx="0">
                  <c:v>TX clocking</c:v>
                </c:pt>
                <c:pt idx="1">
                  <c:v>Serializer</c:v>
                </c:pt>
                <c:pt idx="2">
                  <c:v>Pre-driver</c:v>
                </c:pt>
                <c:pt idx="3">
                  <c:v>EAM driver</c:v>
                </c:pt>
                <c:pt idx="4">
                  <c:v>TIA</c:v>
                </c:pt>
                <c:pt idx="5">
                  <c:v>Sampler</c:v>
                </c:pt>
                <c:pt idx="6">
                  <c:v>RX clocking</c:v>
                </c:pt>
                <c:pt idx="7">
                  <c:v>Deserializer</c:v>
                </c:pt>
                <c:pt idx="8">
                  <c:v>PLL &amp; Bias</c:v>
                </c:pt>
              </c:strCache>
            </c:strRef>
          </c:cat>
          <c:val>
            <c:numRef>
              <c:f>Detail!$C$4:$C$12</c:f>
              <c:numCache>
                <c:formatCode>General</c:formatCode>
                <c:ptCount val="9"/>
                <c:pt idx="0">
                  <c:v>19</c:v>
                </c:pt>
                <c:pt idx="1">
                  <c:v>10.1</c:v>
                </c:pt>
                <c:pt idx="2">
                  <c:v>7.3</c:v>
                </c:pt>
                <c:pt idx="3">
                  <c:v>12.6</c:v>
                </c:pt>
                <c:pt idx="4">
                  <c:v>19.3</c:v>
                </c:pt>
                <c:pt idx="5">
                  <c:v>27.5</c:v>
                </c:pt>
                <c:pt idx="6">
                  <c:v>43.7</c:v>
                </c:pt>
                <c:pt idx="7">
                  <c:v>3.5</c:v>
                </c:pt>
                <c:pt idx="8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774-4467-9231-2429554DD6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1ACD-1167-4827-A940-3978FFBAA1E8}" type="datetimeFigureOut">
              <a:rPr lang="en-CA" smtClean="0"/>
              <a:t>2026-03-05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02392-BA4D-43AA-87E7-58249272D33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2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7714F-86D5-4E6C-8D73-F29B9E991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8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90288-7FEC-4EB9-82D3-15686552C45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117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0A4A-AC38-2ADD-6770-C331CFD99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65F277C-77E4-543A-AC97-47A965BBB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7D8B29E-AF92-D944-C8CB-F5961FD69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FA892CB-9AA0-F5EF-64A3-AAA17BFE2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90288-7FEC-4EB9-82D3-15686552C45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74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As shown by the right-hand side of this slide, the beachfront density, the y-axis, is dictated by how many rows of fibers we have on a fiber array units, or FAU, the x-axis and how fast we pass data on each fiber, the colors of lines.</a:t>
            </a:r>
          </a:p>
          <a:p>
            <a:endParaRPr lang="en-US" altLang="zh-TW" dirty="0"/>
          </a:p>
          <a:p>
            <a:r>
              <a:rPr lang="en-US" altLang="zh-TW" dirty="0"/>
              <a:t>Vertical-light-paths of grating couplers, rather than in-plane paths of edge coupling, allow multi-row FAU. This significantly increases the number of optical connections and, consequently, the beachfront density attainable.</a:t>
            </a:r>
          </a:p>
          <a:p>
            <a:endParaRPr lang="en-US" altLang="zh-TW" dirty="0"/>
          </a:p>
          <a:p>
            <a:r>
              <a:rPr lang="en-US" altLang="zh-TW" dirty="0"/>
              <a:t>However, as shown in the left side of the slide, this approach has challenges related to mechanical alignment of fibers, and focusing issues of the silicon lenses. This is because it needs a mirror or prism to make a 90-degree turn.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4927E4-7171-4872-98B6-7439342399EA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54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3351" y="6521889"/>
            <a:ext cx="1422400" cy="329184"/>
          </a:xfrm>
        </p:spPr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97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6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1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83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02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7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6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Lecture – 1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8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/>
              <a:t>Lecture – 1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B71E535-E9A3-4905-9A88-D0F5C9E58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/>
              <a:t>Future of I/O: </a:t>
            </a:r>
            <a:br>
              <a:rPr lang="en-US" sz="4000" b="1" dirty="0"/>
            </a:br>
            <a:r>
              <a:rPr lang="en-US" sz="4000" b="1" dirty="0"/>
              <a:t>optical </a:t>
            </a:r>
            <a:r>
              <a:rPr lang="en-US" sz="2400" b="1" i="1" dirty="0"/>
              <a:t>vs</a:t>
            </a:r>
            <a:r>
              <a:rPr lang="en-US" sz="4000" b="1" dirty="0"/>
              <a:t> Electrical + Optical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Masum Hossain</a:t>
            </a:r>
          </a:p>
        </p:txBody>
      </p:sp>
    </p:spTree>
    <p:extLst>
      <p:ext uri="{BB962C8B-B14F-4D97-AF65-F5344CB8AC3E}">
        <p14:creationId xmlns:p14="http://schemas.microsoft.com/office/powerpoint/2010/main" val="293604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5C5C-3797-ADB5-7A88-E7709DA1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Slow and Wide Monolithic Approach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E3BDB-EE02-C284-A0C3-4AFB021E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E5537-0293-DA2E-0D3C-1840CAB1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29" y="1662373"/>
            <a:ext cx="9369106" cy="489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2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B136-06DC-2EA8-E0C4-1D563ECF3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Slow and Wide Monolithic Approach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A6F63-252D-F438-0727-50F8DB98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9F8E4-A658-6881-BCC9-8CC5D1919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58" y="1797619"/>
            <a:ext cx="10858175" cy="4748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F7895-A015-7FAD-7806-B849D6D68AD9}"/>
              </a:ext>
            </a:extLst>
          </p:cNvPr>
          <p:cNvSpPr txBox="1"/>
          <p:nvPr/>
        </p:nvSpPr>
        <p:spPr>
          <a:xfrm>
            <a:off x="9216571" y="5588000"/>
            <a:ext cx="20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[Wade OFC’2018]</a:t>
            </a:r>
          </a:p>
        </p:txBody>
      </p:sp>
    </p:spTree>
    <p:extLst>
      <p:ext uri="{BB962C8B-B14F-4D97-AF65-F5344CB8AC3E}">
        <p14:creationId xmlns:p14="http://schemas.microsoft.com/office/powerpoint/2010/main" val="412051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6AAE-7162-1D1C-E724-241FC295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27050"/>
            <a:ext cx="10972800" cy="990600"/>
          </a:xfrm>
        </p:spPr>
        <p:txBody>
          <a:bodyPr/>
          <a:lstStyle/>
          <a:p>
            <a:r>
              <a:rPr lang="en-CA" b="1" dirty="0"/>
              <a:t>NVIDIA CPO: 32 Gb/s Links in 7nm </a:t>
            </a:r>
            <a:r>
              <a:rPr lang="en-CA" b="1" dirty="0" err="1"/>
              <a:t>FinFET</a:t>
            </a:r>
            <a:r>
              <a:rPr lang="en-CA" b="1" dirty="0"/>
              <a:t>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559AB-6640-2979-66FC-A54CC591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1E8AA-106D-C847-2C71-DB82192F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0" y="2428638"/>
            <a:ext cx="5826914" cy="3387961"/>
          </a:xfrm>
          <a:prstGeom prst="rect">
            <a:avLst/>
          </a:prstGeom>
        </p:spPr>
      </p:pic>
      <p:pic>
        <p:nvPicPr>
          <p:cNvPr id="6" name="Picture 5" descr="P2TB4inTB1">
            <a:extLst>
              <a:ext uri="{FF2B5EF4-FFF2-40B4-BE49-F238E27FC236}">
                <a16:creationId xmlns:a16="http://schemas.microsoft.com/office/drawing/2014/main" id="{0F4F758B-A131-127B-9714-03AC4E9E3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80504" y="1872403"/>
            <a:ext cx="5208296" cy="41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E40B6-25CD-2409-C488-5FFE8DBB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A23DD1-385B-19E4-66B1-AA461B56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27050"/>
            <a:ext cx="10972800" cy="990600"/>
          </a:xfrm>
        </p:spPr>
        <p:txBody>
          <a:bodyPr/>
          <a:lstStyle/>
          <a:p>
            <a:r>
              <a:rPr lang="en-CA" b="1" dirty="0"/>
              <a:t>NVIDIA CPO: 32 Gb/s Links in 7nm </a:t>
            </a:r>
            <a:r>
              <a:rPr lang="en-CA" b="1" dirty="0" err="1"/>
              <a:t>FinFET</a:t>
            </a:r>
            <a:r>
              <a:rPr lang="en-CA" b="1" dirty="0"/>
              <a:t> EIC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C69754-202F-360C-373B-90074F2B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59" y="1472063"/>
            <a:ext cx="9853836" cy="52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7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AF2EF36-F871-04C6-60A2-2433FB603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1" y="4930736"/>
            <a:ext cx="10668000" cy="12132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DWDM per-</a:t>
            </a:r>
            <a:r>
              <a:rPr lang="el-GR" dirty="0"/>
              <a:t>λ</a:t>
            </a:r>
            <a:r>
              <a:rPr lang="en-US" dirty="0"/>
              <a:t> data rate is relatively low compared to CWDM</a:t>
            </a:r>
          </a:p>
          <a:p>
            <a:pPr lvl="1"/>
            <a:r>
              <a:rPr lang="en-US" dirty="0"/>
              <a:t>Can utilize wide and parallel D2D interface (</a:t>
            </a:r>
            <a:r>
              <a:rPr lang="en-US" dirty="0" err="1"/>
              <a:t>UCIe</a:t>
            </a:r>
            <a:r>
              <a:rPr lang="en-US" dirty="0"/>
              <a:t>, AIB, </a:t>
            </a:r>
            <a:r>
              <a:rPr lang="en-US" dirty="0" err="1"/>
              <a:t>BoW</a:t>
            </a:r>
            <a:r>
              <a:rPr lang="en-US" dirty="0"/>
              <a:t>, </a:t>
            </a:r>
            <a:r>
              <a:rPr lang="en-US" dirty="0" err="1"/>
              <a:t>OpenHBI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No need power-hungry SerDes</a:t>
            </a:r>
          </a:p>
          <a:p>
            <a:pPr lvl="2"/>
            <a:r>
              <a:rPr lang="en-US" dirty="0"/>
              <a:t>Preserve low power and low latency</a:t>
            </a:r>
          </a:p>
          <a:p>
            <a:endParaRPr 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9E23846-D1C9-5DD7-9050-87891021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395289"/>
            <a:ext cx="10668000" cy="5476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Summary of NRZ DWDM Links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5CCAA28-4084-B0F9-ED05-A8C62D023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504332"/>
              </p:ext>
            </p:extLst>
          </p:nvPr>
        </p:nvGraphicFramePr>
        <p:xfrm>
          <a:off x="831457" y="1284624"/>
          <a:ext cx="8949850" cy="301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550">
                  <a:extLst>
                    <a:ext uri="{9D8B030D-6E8A-4147-A177-3AD203B41FA5}">
                      <a16:colId xmlns:a16="http://schemas.microsoft.com/office/drawing/2014/main" val="80229429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265733801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863205860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108639873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352887837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3903273793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968216177"/>
                    </a:ext>
                  </a:extLst>
                </a:gridCol>
              </a:tblGrid>
              <a:tr h="288160">
                <a:tc gridSpan="2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latin typeface="+mj-lt"/>
                        </a:rPr>
                        <a:t> IMEC</a:t>
                      </a:r>
                      <a:r>
                        <a:rPr lang="zh-TW" altLang="en-US" sz="1000" b="0" dirty="0">
                          <a:latin typeface="+mj-lt"/>
                        </a:rPr>
                        <a:t> </a:t>
                      </a:r>
                      <a:r>
                        <a:rPr lang="en-US" altLang="zh-TW" sz="1000" b="0" dirty="0">
                          <a:latin typeface="+mj-lt"/>
                        </a:rPr>
                        <a:t>ISSCC</a:t>
                      </a:r>
                      <a:r>
                        <a:rPr lang="zh-TW" altLang="en-US" sz="1000" b="0" dirty="0">
                          <a:latin typeface="+mj-lt"/>
                        </a:rPr>
                        <a:t> </a:t>
                      </a:r>
                      <a:r>
                        <a:rPr lang="en-US" altLang="zh-TW" sz="1000" b="0" dirty="0">
                          <a:latin typeface="+mj-lt"/>
                        </a:rPr>
                        <a:t>2015</a:t>
                      </a:r>
                      <a:endParaRPr lang="en-US" sz="1000" b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0" dirty="0">
                          <a:latin typeface="+mj-lt"/>
                        </a:rPr>
                        <a:t> </a:t>
                      </a:r>
                      <a:r>
                        <a:rPr lang="en-US" sz="1000" b="0" dirty="0">
                          <a:latin typeface="+mj-lt"/>
                        </a:rPr>
                        <a:t>Intel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VLSI 2022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latin typeface="+mj-lt"/>
                        </a:rPr>
                        <a:t>AMD</a:t>
                      </a:r>
                    </a:p>
                    <a:p>
                      <a:pPr algn="ctr"/>
                      <a:r>
                        <a:rPr lang="en-US" altLang="zh-TW" sz="1000" b="0" dirty="0">
                          <a:latin typeface="+mj-lt"/>
                        </a:rPr>
                        <a:t>ISSCC 2023</a:t>
                      </a:r>
                      <a:endParaRPr lang="en-US" sz="1000" b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Intel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VLSI 2023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Ayar Labs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VLSI 2024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176609"/>
                  </a:ext>
                </a:extLst>
              </a:tr>
              <a:tr h="199044">
                <a:tc gridSpan="2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771001"/>
                  </a:ext>
                </a:extLst>
              </a:tr>
              <a:tr h="250425">
                <a:tc rowSpan="2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j-lt"/>
                      </a:endParaRPr>
                    </a:p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Process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EIC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40nm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E0E4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7nm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28nm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25191"/>
                  </a:ext>
                </a:extLst>
              </a:tr>
              <a:tr h="28707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PIC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130nm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Intel </a:t>
                      </a:r>
                      <a:r>
                        <a:rPr lang="en-US" sz="1200" dirty="0" err="1">
                          <a:latin typeface="+mj-lt"/>
                        </a:rPr>
                        <a:t>SiPh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E0E4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297362"/>
                  </a:ext>
                </a:extLst>
              </a:tr>
              <a:tr h="2504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# of wavelengths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75729"/>
                  </a:ext>
                </a:extLst>
              </a:tr>
              <a:tr h="2504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Per-</a:t>
                      </a:r>
                      <a:r>
                        <a:rPr lang="el-GR" sz="1000" dirty="0">
                          <a:latin typeface="+mj-lt"/>
                        </a:rPr>
                        <a:t>λ</a:t>
                      </a:r>
                      <a:r>
                        <a:rPr lang="en-US" sz="1000" dirty="0">
                          <a:latin typeface="+mj-lt"/>
                        </a:rPr>
                        <a:t> Data Rate (Gbps)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511369"/>
                  </a:ext>
                </a:extLst>
              </a:tr>
              <a:tr h="2404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Per-Fiber Data Rate (Gbps)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  <a:endParaRPr lang="en-US" sz="1200" dirty="0"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993857"/>
                  </a:ext>
                </a:extLst>
              </a:tr>
              <a:tr h="2504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Modulation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86972"/>
                  </a:ext>
                </a:extLst>
              </a:tr>
              <a:tr h="28816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RX</a:t>
                      </a:r>
                      <a:r>
                        <a:rPr lang="zh-TW" altLang="en-US" sz="1000" dirty="0">
                          <a:latin typeface="+mj-lt"/>
                        </a:rPr>
                        <a:t> </a:t>
                      </a:r>
                      <a:r>
                        <a:rPr lang="en-US" altLang="zh-TW" sz="1000" dirty="0">
                          <a:latin typeface="+mj-lt"/>
                        </a:rPr>
                        <a:t>Sensitivity OMA (dBm) @ 1e-12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N/A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-10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-14.2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91781"/>
                  </a:ext>
                </a:extLst>
              </a:tr>
              <a:tr h="4013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Energy Efficiency (</a:t>
                      </a:r>
                      <a:r>
                        <a:rPr lang="en-US" sz="1000" dirty="0" err="1">
                          <a:latin typeface="+mj-lt"/>
                        </a:rPr>
                        <a:t>pJ</a:t>
                      </a:r>
                      <a:r>
                        <a:rPr lang="en-US" sz="1000" dirty="0">
                          <a:latin typeface="+mj-lt"/>
                        </a:rPr>
                        <a:t>/b)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2.33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0.96 (RX</a:t>
                      </a:r>
                      <a:r>
                        <a:rPr lang="zh-TW" alt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 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only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3.8 (RX only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  <a:endParaRPr lang="en-US" sz="1200" dirty="0">
                        <a:highlight>
                          <a:srgbClr val="00FF00"/>
                        </a:highligh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3.45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00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2281D1-962B-8ABA-A2B8-7B0920DFA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76779"/>
              </p:ext>
            </p:extLst>
          </p:nvPr>
        </p:nvGraphicFramePr>
        <p:xfrm>
          <a:off x="9907040" y="1284317"/>
          <a:ext cx="1278550" cy="301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550">
                  <a:extLst>
                    <a:ext uri="{9D8B030D-6E8A-4147-A177-3AD203B41FA5}">
                      <a16:colId xmlns:a16="http://schemas.microsoft.com/office/drawing/2014/main" val="1629227706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NVIDIA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961540"/>
                  </a:ext>
                </a:extLst>
              </a:tr>
              <a:tr h="19904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69726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7nm </a:t>
                      </a:r>
                      <a:r>
                        <a:rPr lang="en-US" sz="1200" dirty="0" err="1">
                          <a:latin typeface="+mj-lt"/>
                        </a:rPr>
                        <a:t>finFET</a:t>
                      </a:r>
                      <a:r>
                        <a:rPr lang="en-US" sz="1200" dirty="0">
                          <a:latin typeface="+mj-lt"/>
                        </a:rPr>
                        <a:t>+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91072"/>
                  </a:ext>
                </a:extLst>
              </a:tr>
              <a:tr h="2870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65nm PIC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71849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371907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171421"/>
                  </a:ext>
                </a:extLst>
              </a:tr>
              <a:tr h="2404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  <a:endParaRPr lang="en-US" sz="1200" dirty="0"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00799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118838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-16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237961"/>
                  </a:ext>
                </a:extLst>
              </a:tr>
              <a:tr h="4013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2.59 (RX only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  <a:endParaRPr lang="en-US" sz="1200" dirty="0">
                        <a:highlight>
                          <a:srgbClr val="00FF00"/>
                        </a:highligh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46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525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65A2F-9CE6-0F0B-E714-E0DD8B4E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33" y="281731"/>
            <a:ext cx="10972800" cy="990600"/>
          </a:xfrm>
        </p:spPr>
        <p:txBody>
          <a:bodyPr/>
          <a:lstStyle/>
          <a:p>
            <a:r>
              <a:rPr lang="en-CA" b="1" dirty="0"/>
              <a:t>Slow and Wide Silicon Photonics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30114-2005-AB71-B3DC-4A0C683B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CBFFB-69FC-6DB3-F433-9149D4B4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27" y="1053278"/>
            <a:ext cx="8358689" cy="2070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C8C12-8590-DCF9-C60B-DF04B1ABB5FE}"/>
              </a:ext>
            </a:extLst>
          </p:cNvPr>
          <p:cNvSpPr txBox="1"/>
          <p:nvPr/>
        </p:nvSpPr>
        <p:spPr>
          <a:xfrm>
            <a:off x="1204153" y="3718715"/>
            <a:ext cx="77380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Energy Efficiency:           0.3 </a:t>
            </a:r>
            <a:r>
              <a:rPr lang="en-CA" b="1" dirty="0" err="1"/>
              <a:t>pJ</a:t>
            </a:r>
            <a:r>
              <a:rPr lang="en-CA" b="1" dirty="0"/>
              <a:t>/bit    +    3 to 4 </a:t>
            </a:r>
            <a:r>
              <a:rPr lang="en-CA" b="1" dirty="0" err="1"/>
              <a:t>pJ</a:t>
            </a:r>
            <a:r>
              <a:rPr lang="en-CA" b="1" dirty="0"/>
              <a:t>/bit     +       0.3 </a:t>
            </a:r>
            <a:r>
              <a:rPr lang="en-CA" b="1" dirty="0" err="1"/>
              <a:t>pJ</a:t>
            </a:r>
            <a:r>
              <a:rPr lang="en-CA" b="1" dirty="0"/>
              <a:t>/bit</a:t>
            </a:r>
          </a:p>
          <a:p>
            <a:r>
              <a:rPr lang="en-CA" b="1" dirty="0"/>
              <a:t>Latency                              3 ns                       10 ns                         3ns</a:t>
            </a:r>
          </a:p>
          <a:p>
            <a:r>
              <a:rPr lang="en-CA" b="1" dirty="0"/>
              <a:t>Bandwidth :                     8x32 Gb/s = 256 Gb/s</a:t>
            </a:r>
          </a:p>
          <a:p>
            <a:r>
              <a:rPr lang="en-CA" b="1" dirty="0"/>
              <a:t>Bandwidth Density :        ~0.5 to 1 Tb/s/mm</a:t>
            </a:r>
          </a:p>
          <a:p>
            <a:r>
              <a:rPr lang="en-CA" b="1" dirty="0"/>
              <a:t>Cost: High</a:t>
            </a:r>
          </a:p>
          <a:p>
            <a:r>
              <a:rPr lang="en-CA" b="1" dirty="0"/>
              <a:t>Additional Challenges: Thermal stability, volume manufacturability </a:t>
            </a:r>
          </a:p>
        </p:txBody>
      </p:sp>
    </p:spTree>
    <p:extLst>
      <p:ext uri="{BB962C8B-B14F-4D97-AF65-F5344CB8AC3E}">
        <p14:creationId xmlns:p14="http://schemas.microsoft.com/office/powerpoint/2010/main" val="428176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5809-3E2F-E7CC-15A1-D78B3C76D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F68428-905E-F812-4F1F-7535F5023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02" y="4342069"/>
            <a:ext cx="7917022" cy="15556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TSVs in PIC </a:t>
            </a:r>
          </a:p>
          <a:p>
            <a:r>
              <a:rPr lang="en-US" dirty="0"/>
              <a:t>Embedded silicon bridge to support fine-pitch D2D I/O</a:t>
            </a:r>
          </a:p>
          <a:p>
            <a:r>
              <a:rPr lang="en-US" dirty="0"/>
              <a:t>FAU integration w/ PIC grating couplers</a:t>
            </a:r>
          </a:p>
          <a:p>
            <a:r>
              <a:rPr lang="en-US" dirty="0"/>
              <a:t>Power delivery through LGA, substrate DSC and LSC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CEE180-4F13-5C37-98E4-6BD621AA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of 3D SiPh Transceiver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70B4CD-9661-FD08-7103-F4C46132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847CC-E60A-4D7B-8A45-8ED321CC3E10}" type="slidenum">
              <a:rPr lang="en-US" altLang="fr-FR" smtClean="0"/>
              <a:pPr>
                <a:defRPr/>
              </a:pPr>
              <a:t>16</a:t>
            </a:fld>
            <a:endParaRPr lang="en-US" alt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5C3BA-2E84-6F8A-B4A9-AC0AB31B43CB}"/>
              </a:ext>
            </a:extLst>
          </p:cNvPr>
          <p:cNvSpPr txBox="1"/>
          <p:nvPr/>
        </p:nvSpPr>
        <p:spPr>
          <a:xfrm>
            <a:off x="3416208" y="1342060"/>
            <a:ext cx="4650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Optical I/O Chiplet in XPU Package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30399-643D-E92D-66C1-6F38FE8D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61" t="19682" r="7844" b="7209"/>
          <a:stretch>
            <a:fillRect/>
          </a:stretch>
        </p:blipFill>
        <p:spPr>
          <a:xfrm>
            <a:off x="8643801" y="4239090"/>
            <a:ext cx="3148241" cy="18452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DBB38C-CB3B-5434-B6B6-8D439BB646AF}"/>
              </a:ext>
            </a:extLst>
          </p:cNvPr>
          <p:cNvGrpSpPr/>
          <p:nvPr/>
        </p:nvGrpSpPr>
        <p:grpSpPr>
          <a:xfrm>
            <a:off x="6714331" y="1831726"/>
            <a:ext cx="4454919" cy="1863880"/>
            <a:chOff x="562913" y="2103275"/>
            <a:chExt cx="4454919" cy="1863880"/>
          </a:xfrm>
        </p:grpSpPr>
        <p:grpSp>
          <p:nvGrpSpPr>
            <p:cNvPr id="635" name="Group 634">
              <a:extLst>
                <a:ext uri="{FF2B5EF4-FFF2-40B4-BE49-F238E27FC236}">
                  <a16:creationId xmlns:a16="http://schemas.microsoft.com/office/drawing/2014/main" id="{B3E0C80F-C043-5945-C662-8B696C938713}"/>
                </a:ext>
              </a:extLst>
            </p:cNvPr>
            <p:cNvGrpSpPr/>
            <p:nvPr/>
          </p:nvGrpSpPr>
          <p:grpSpPr>
            <a:xfrm>
              <a:off x="562913" y="2103275"/>
              <a:ext cx="4454919" cy="1863880"/>
              <a:chOff x="815228" y="3478276"/>
              <a:chExt cx="3947272" cy="1435029"/>
            </a:xfrm>
          </p:grpSpPr>
          <p:sp>
            <p:nvSpPr>
              <p:cNvPr id="636" name="Rectangle 635">
                <a:extLst>
                  <a:ext uri="{FF2B5EF4-FFF2-40B4-BE49-F238E27FC236}">
                    <a16:creationId xmlns:a16="http://schemas.microsoft.com/office/drawing/2014/main" id="{009FBC02-D4C5-696C-6E3D-52DCD3CA9A6F}"/>
                  </a:ext>
                </a:extLst>
              </p:cNvPr>
              <p:cNvSpPr/>
              <p:nvPr/>
            </p:nvSpPr>
            <p:spPr>
              <a:xfrm>
                <a:off x="882597" y="3845574"/>
                <a:ext cx="3808616" cy="732326"/>
              </a:xfrm>
              <a:prstGeom prst="rect">
                <a:avLst/>
              </a:prstGeom>
              <a:solidFill>
                <a:srgbClr val="CCD2E5"/>
              </a:solidFill>
              <a:ln w="12700" cap="flat" cmpd="sng" algn="ctr">
                <a:solidFill>
                  <a:srgbClr val="CCD2E5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37" name="Group 636">
                <a:extLst>
                  <a:ext uri="{FF2B5EF4-FFF2-40B4-BE49-F238E27FC236}">
                    <a16:creationId xmlns:a16="http://schemas.microsoft.com/office/drawing/2014/main" id="{0A098AE3-7FCD-3A2C-8BB8-16672BC882CA}"/>
                  </a:ext>
                </a:extLst>
              </p:cNvPr>
              <p:cNvGrpSpPr/>
              <p:nvPr/>
            </p:nvGrpSpPr>
            <p:grpSpPr>
              <a:xfrm>
                <a:off x="4309042" y="4400078"/>
                <a:ext cx="279818" cy="138356"/>
                <a:chOff x="8171183" y="3519658"/>
                <a:chExt cx="279818" cy="138356"/>
              </a:xfrm>
            </p:grpSpPr>
            <p:sp>
              <p:nvSpPr>
                <p:cNvPr id="704" name="Rectangle 703">
                  <a:extLst>
                    <a:ext uri="{FF2B5EF4-FFF2-40B4-BE49-F238E27FC236}">
                      <a16:creationId xmlns:a16="http://schemas.microsoft.com/office/drawing/2014/main" id="{A40CFD85-D535-1398-470D-218042E5024F}"/>
                    </a:ext>
                  </a:extLst>
                </p:cNvPr>
                <p:cNvSpPr/>
                <p:nvPr/>
              </p:nvSpPr>
              <p:spPr>
                <a:xfrm>
                  <a:off x="8171183" y="3522823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Rectangle 704">
                  <a:extLst>
                    <a:ext uri="{FF2B5EF4-FFF2-40B4-BE49-F238E27FC236}">
                      <a16:creationId xmlns:a16="http://schemas.microsoft.com/office/drawing/2014/main" id="{EF361001-7A7D-82DF-1413-25DA14C9D092}"/>
                    </a:ext>
                  </a:extLst>
                </p:cNvPr>
                <p:cNvSpPr/>
                <p:nvPr/>
              </p:nvSpPr>
              <p:spPr>
                <a:xfrm>
                  <a:off x="8287038" y="3522823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Rectangle 705">
                  <a:extLst>
                    <a:ext uri="{FF2B5EF4-FFF2-40B4-BE49-F238E27FC236}">
                      <a16:creationId xmlns:a16="http://schemas.microsoft.com/office/drawing/2014/main" id="{6B290D60-B6CB-FE82-C1B5-F3C74087F714}"/>
                    </a:ext>
                  </a:extLst>
                </p:cNvPr>
                <p:cNvSpPr/>
                <p:nvPr/>
              </p:nvSpPr>
              <p:spPr>
                <a:xfrm>
                  <a:off x="8405282" y="3519658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8" name="Flowchart: Manual Operation 637">
                <a:extLst>
                  <a:ext uri="{FF2B5EF4-FFF2-40B4-BE49-F238E27FC236}">
                    <a16:creationId xmlns:a16="http://schemas.microsoft.com/office/drawing/2014/main" id="{3CA72E72-5F0B-B5CC-69C3-E652609C29D9}"/>
                  </a:ext>
                </a:extLst>
              </p:cNvPr>
              <p:cNvSpPr/>
              <p:nvPr/>
            </p:nvSpPr>
            <p:spPr>
              <a:xfrm rot="10800000">
                <a:off x="1003058" y="4298519"/>
                <a:ext cx="402687" cy="92032"/>
              </a:xfrm>
              <a:prstGeom prst="flowChartManualOperation">
                <a:avLst/>
              </a:prstGeom>
              <a:solidFill>
                <a:srgbClr val="262626"/>
              </a:solidFill>
              <a:ln w="12700" cap="flat" cmpd="sng" algn="ctr">
                <a:solidFill>
                  <a:srgbClr val="52606E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Rectangle 638">
                <a:extLst>
                  <a:ext uri="{FF2B5EF4-FFF2-40B4-BE49-F238E27FC236}">
                    <a16:creationId xmlns:a16="http://schemas.microsoft.com/office/drawing/2014/main" id="{46139540-086C-CFD3-9B39-32735E2BD4E2}"/>
                  </a:ext>
                </a:extLst>
              </p:cNvPr>
              <p:cNvSpPr/>
              <p:nvPr/>
            </p:nvSpPr>
            <p:spPr>
              <a:xfrm>
                <a:off x="1206759" y="4291858"/>
                <a:ext cx="3484454" cy="108220"/>
              </a:xfrm>
              <a:prstGeom prst="rect">
                <a:avLst/>
              </a:prstGeom>
              <a:solidFill>
                <a:srgbClr val="262626"/>
              </a:solidFill>
              <a:ln w="12700" cap="flat" cmpd="sng" algn="ctr">
                <a:solidFill>
                  <a:srgbClr val="52606E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40" name="Picture 639">
                <a:extLst>
                  <a:ext uri="{FF2B5EF4-FFF2-40B4-BE49-F238E27FC236}">
                    <a16:creationId xmlns:a16="http://schemas.microsoft.com/office/drawing/2014/main" id="{2FCC7356-7C0C-CD6F-3B07-8B318A31A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6506" b="7131"/>
              <a:stretch>
                <a:fillRect/>
              </a:stretch>
            </p:blipFill>
            <p:spPr>
              <a:xfrm>
                <a:off x="1003059" y="3845573"/>
                <a:ext cx="2175897" cy="590270"/>
              </a:xfrm>
              <a:prstGeom prst="rect">
                <a:avLst/>
              </a:prstGeom>
            </p:spPr>
          </p:pic>
          <p:grpSp>
            <p:nvGrpSpPr>
              <p:cNvPr id="641" name="Group 640">
                <a:extLst>
                  <a:ext uri="{FF2B5EF4-FFF2-40B4-BE49-F238E27FC236}">
                    <a16:creationId xmlns:a16="http://schemas.microsoft.com/office/drawing/2014/main" id="{8BF1A918-FF68-2856-0377-93E93460D008}"/>
                  </a:ext>
                </a:extLst>
              </p:cNvPr>
              <p:cNvGrpSpPr/>
              <p:nvPr/>
            </p:nvGrpSpPr>
            <p:grpSpPr>
              <a:xfrm>
                <a:off x="3220874" y="3845395"/>
                <a:ext cx="1470339" cy="552381"/>
                <a:chOff x="7460788" y="4156027"/>
                <a:chExt cx="1470339" cy="552381"/>
              </a:xfrm>
            </p:grpSpPr>
            <p:grpSp>
              <p:nvGrpSpPr>
                <p:cNvPr id="698" name="Group 697">
                  <a:extLst>
                    <a:ext uri="{FF2B5EF4-FFF2-40B4-BE49-F238E27FC236}">
                      <a16:creationId xmlns:a16="http://schemas.microsoft.com/office/drawing/2014/main" id="{1FCD2E0E-8B95-4FCE-FB8A-CA5C0F33BA0E}"/>
                    </a:ext>
                  </a:extLst>
                </p:cNvPr>
                <p:cNvGrpSpPr/>
                <p:nvPr/>
              </p:nvGrpSpPr>
              <p:grpSpPr>
                <a:xfrm>
                  <a:off x="7478220" y="4614784"/>
                  <a:ext cx="1446574" cy="93624"/>
                  <a:chOff x="7508144" y="4608299"/>
                  <a:chExt cx="1446574" cy="93624"/>
                </a:xfrm>
              </p:grpSpPr>
              <p:pic>
                <p:nvPicPr>
                  <p:cNvPr id="700" name="Picture 699">
                    <a:extLst>
                      <a:ext uri="{FF2B5EF4-FFF2-40B4-BE49-F238E27FC236}">
                        <a16:creationId xmlns:a16="http://schemas.microsoft.com/office/drawing/2014/main" id="{9792FD6F-9E03-16AC-25E4-CBB09724FB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508144" y="4612218"/>
                    <a:ext cx="341377" cy="89705"/>
                  </a:xfrm>
                  <a:prstGeom prst="rect">
                    <a:avLst/>
                  </a:prstGeom>
                </p:spPr>
              </p:pic>
              <p:pic>
                <p:nvPicPr>
                  <p:cNvPr id="701" name="Picture 700">
                    <a:extLst>
                      <a:ext uri="{FF2B5EF4-FFF2-40B4-BE49-F238E27FC236}">
                        <a16:creationId xmlns:a16="http://schemas.microsoft.com/office/drawing/2014/main" id="{043503D2-E930-DE2D-81AE-8F0FCAB679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613341" y="4608299"/>
                    <a:ext cx="341377" cy="89705"/>
                  </a:xfrm>
                  <a:prstGeom prst="rect">
                    <a:avLst/>
                  </a:prstGeom>
                </p:spPr>
              </p:pic>
              <p:pic>
                <p:nvPicPr>
                  <p:cNvPr id="702" name="Picture 701">
                    <a:extLst>
                      <a:ext uri="{FF2B5EF4-FFF2-40B4-BE49-F238E27FC236}">
                        <a16:creationId xmlns:a16="http://schemas.microsoft.com/office/drawing/2014/main" id="{68CDBCAC-3206-5834-EF54-62F8F78E5E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870161" y="4608299"/>
                    <a:ext cx="341377" cy="89705"/>
                  </a:xfrm>
                  <a:prstGeom prst="rect">
                    <a:avLst/>
                  </a:prstGeom>
                </p:spPr>
              </p:pic>
              <p:pic>
                <p:nvPicPr>
                  <p:cNvPr id="703" name="Picture 702">
                    <a:extLst>
                      <a:ext uri="{FF2B5EF4-FFF2-40B4-BE49-F238E27FC236}">
                        <a16:creationId xmlns:a16="http://schemas.microsoft.com/office/drawing/2014/main" id="{85FCEB7F-CDA6-8287-D805-6D618BA580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48345" y="4608299"/>
                    <a:ext cx="341377" cy="8970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99" name="Rectangle 698">
                  <a:extLst>
                    <a:ext uri="{FF2B5EF4-FFF2-40B4-BE49-F238E27FC236}">
                      <a16:creationId xmlns:a16="http://schemas.microsoft.com/office/drawing/2014/main" id="{0F322183-1D6D-0AB5-AB47-42FDE00D3EBA}"/>
                    </a:ext>
                  </a:extLst>
                </p:cNvPr>
                <p:cNvSpPr/>
                <p:nvPr/>
              </p:nvSpPr>
              <p:spPr>
                <a:xfrm>
                  <a:off x="7460788" y="4156027"/>
                  <a:ext cx="1470339" cy="492094"/>
                </a:xfrm>
                <a:prstGeom prst="rect">
                  <a:avLst/>
                </a:prstGeom>
                <a:solidFill>
                  <a:srgbClr val="262626">
                    <a:lumMod val="75000"/>
                    <a:lumOff val="25000"/>
                  </a:srgbClr>
                </a:solidFill>
                <a:ln w="12700" cap="flat" cmpd="sng" algn="ctr">
                  <a:solidFill>
                    <a:srgbClr val="262626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XPU</a:t>
                  </a:r>
                </a:p>
              </p:txBody>
            </p:sp>
          </p:grpSp>
          <p:grpSp>
            <p:nvGrpSpPr>
              <p:cNvPr id="642" name="Group 641">
                <a:extLst>
                  <a:ext uri="{FF2B5EF4-FFF2-40B4-BE49-F238E27FC236}">
                    <a16:creationId xmlns:a16="http://schemas.microsoft.com/office/drawing/2014/main" id="{CE48014F-43A0-74AB-27A6-FFAC53DCDC23}"/>
                  </a:ext>
                </a:extLst>
              </p:cNvPr>
              <p:cNvGrpSpPr/>
              <p:nvPr/>
            </p:nvGrpSpPr>
            <p:grpSpPr>
              <a:xfrm>
                <a:off x="822960" y="4636306"/>
                <a:ext cx="3939540" cy="276999"/>
                <a:chOff x="26878" y="2891411"/>
                <a:chExt cx="7893268" cy="276999"/>
              </a:xfrm>
            </p:grpSpPr>
            <p:sp>
              <p:nvSpPr>
                <p:cNvPr id="696" name="Rectangle 695">
                  <a:extLst>
                    <a:ext uri="{FF2B5EF4-FFF2-40B4-BE49-F238E27FC236}">
                      <a16:creationId xmlns:a16="http://schemas.microsoft.com/office/drawing/2014/main" id="{BCB4717B-84DA-5FC7-0F86-A9F84C5E662B}"/>
                    </a:ext>
                  </a:extLst>
                </p:cNvPr>
                <p:cNvSpPr/>
                <p:nvPr/>
              </p:nvSpPr>
              <p:spPr>
                <a:xfrm>
                  <a:off x="26878" y="2902569"/>
                  <a:ext cx="7893268" cy="253916"/>
                </a:xfrm>
                <a:prstGeom prst="rect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solidFill>
                    <a:srgbClr val="262626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TextBox 696">
                  <a:extLst>
                    <a:ext uri="{FF2B5EF4-FFF2-40B4-BE49-F238E27FC236}">
                      <a16:creationId xmlns:a16="http://schemas.microsoft.com/office/drawing/2014/main" id="{29D4518D-8C0C-A4BF-1B13-FA97860E58E5}"/>
                    </a:ext>
                  </a:extLst>
                </p:cNvPr>
                <p:cNvSpPr txBox="1"/>
                <p:nvPr/>
              </p:nvSpPr>
              <p:spPr>
                <a:xfrm>
                  <a:off x="917406" y="2891411"/>
                  <a:ext cx="611221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</a:rPr>
                    <a:t>Organic Substrate</a:t>
                  </a:r>
                </a:p>
              </p:txBody>
            </p:sp>
          </p:grp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8751D00A-94BC-54AB-8F05-0E8D5454C546}"/>
                  </a:ext>
                </a:extLst>
              </p:cNvPr>
              <p:cNvSpPr/>
              <p:nvPr/>
            </p:nvSpPr>
            <p:spPr>
              <a:xfrm>
                <a:off x="2751482" y="4401548"/>
                <a:ext cx="819143" cy="141334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26262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4" name="TextBox 643">
                <a:extLst>
                  <a:ext uri="{FF2B5EF4-FFF2-40B4-BE49-F238E27FC236}">
                    <a16:creationId xmlns:a16="http://schemas.microsoft.com/office/drawing/2014/main" id="{4D2E89EE-CBC4-BCD8-7C25-5D178E7244B9}"/>
                  </a:ext>
                </a:extLst>
              </p:cNvPr>
              <p:cNvSpPr txBox="1"/>
              <p:nvPr/>
            </p:nvSpPr>
            <p:spPr>
              <a:xfrm>
                <a:off x="2741870" y="4365812"/>
                <a:ext cx="1002098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Silicon Bridge</a:t>
                </a:r>
              </a:p>
            </p:txBody>
          </p:sp>
          <p:grpSp>
            <p:nvGrpSpPr>
              <p:cNvPr id="645" name="Group 644">
                <a:extLst>
                  <a:ext uri="{FF2B5EF4-FFF2-40B4-BE49-F238E27FC236}">
                    <a16:creationId xmlns:a16="http://schemas.microsoft.com/office/drawing/2014/main" id="{F97E21F1-F1CD-C355-5DA1-C803733C07B5}"/>
                  </a:ext>
                </a:extLst>
              </p:cNvPr>
              <p:cNvGrpSpPr/>
              <p:nvPr/>
            </p:nvGrpSpPr>
            <p:grpSpPr>
              <a:xfrm>
                <a:off x="978385" y="4408521"/>
                <a:ext cx="1688674" cy="138673"/>
                <a:chOff x="964522" y="2981360"/>
                <a:chExt cx="1688674" cy="138673"/>
              </a:xfrm>
            </p:grpSpPr>
            <p:sp>
              <p:nvSpPr>
                <p:cNvPr id="681" name="Rectangle 680">
                  <a:extLst>
                    <a:ext uri="{FF2B5EF4-FFF2-40B4-BE49-F238E27FC236}">
                      <a16:creationId xmlns:a16="http://schemas.microsoft.com/office/drawing/2014/main" id="{445ED66C-3425-9732-CBE5-1FFCD18D1928}"/>
                    </a:ext>
                  </a:extLst>
                </p:cNvPr>
                <p:cNvSpPr/>
                <p:nvPr/>
              </p:nvSpPr>
              <p:spPr>
                <a:xfrm>
                  <a:off x="964522" y="2984842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Rectangle 681">
                  <a:extLst>
                    <a:ext uri="{FF2B5EF4-FFF2-40B4-BE49-F238E27FC236}">
                      <a16:creationId xmlns:a16="http://schemas.microsoft.com/office/drawing/2014/main" id="{4EBC8A5F-F6FF-3E1A-440B-2C6DFAD20CF9}"/>
                    </a:ext>
                  </a:extLst>
                </p:cNvPr>
                <p:cNvSpPr/>
                <p:nvPr/>
              </p:nvSpPr>
              <p:spPr>
                <a:xfrm>
                  <a:off x="1080377" y="2984842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Rectangle 682">
                  <a:extLst>
                    <a:ext uri="{FF2B5EF4-FFF2-40B4-BE49-F238E27FC236}">
                      <a16:creationId xmlns:a16="http://schemas.microsoft.com/office/drawing/2014/main" id="{8411D774-4997-A1D6-A91B-8E662A5B80AD}"/>
                    </a:ext>
                  </a:extLst>
                </p:cNvPr>
                <p:cNvSpPr/>
                <p:nvPr/>
              </p:nvSpPr>
              <p:spPr>
                <a:xfrm>
                  <a:off x="1198621" y="2981677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Rectangle 683">
                  <a:extLst>
                    <a:ext uri="{FF2B5EF4-FFF2-40B4-BE49-F238E27FC236}">
                      <a16:creationId xmlns:a16="http://schemas.microsoft.com/office/drawing/2014/main" id="{4555EB3B-70E5-E095-8D73-9FCF71A7FCB1}"/>
                    </a:ext>
                  </a:extLst>
                </p:cNvPr>
                <p:cNvSpPr/>
                <p:nvPr/>
              </p:nvSpPr>
              <p:spPr>
                <a:xfrm>
                  <a:off x="1314476" y="2981677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Rectangle 684">
                  <a:extLst>
                    <a:ext uri="{FF2B5EF4-FFF2-40B4-BE49-F238E27FC236}">
                      <a16:creationId xmlns:a16="http://schemas.microsoft.com/office/drawing/2014/main" id="{EB68B426-DB78-BD8E-57A0-5BD3A95797DB}"/>
                    </a:ext>
                  </a:extLst>
                </p:cNvPr>
                <p:cNvSpPr/>
                <p:nvPr/>
              </p:nvSpPr>
              <p:spPr>
                <a:xfrm>
                  <a:off x="1438025" y="2984842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Rectangle 685">
                  <a:extLst>
                    <a:ext uri="{FF2B5EF4-FFF2-40B4-BE49-F238E27FC236}">
                      <a16:creationId xmlns:a16="http://schemas.microsoft.com/office/drawing/2014/main" id="{D91800AD-8BF7-B143-6CF7-5FB57824800E}"/>
                    </a:ext>
                  </a:extLst>
                </p:cNvPr>
                <p:cNvSpPr/>
                <p:nvPr/>
              </p:nvSpPr>
              <p:spPr>
                <a:xfrm>
                  <a:off x="1553880" y="2984842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Rectangle 686">
                  <a:extLst>
                    <a:ext uri="{FF2B5EF4-FFF2-40B4-BE49-F238E27FC236}">
                      <a16:creationId xmlns:a16="http://schemas.microsoft.com/office/drawing/2014/main" id="{B152AD51-3EDC-AFE3-4A4E-C4711BD83528}"/>
                    </a:ext>
                  </a:extLst>
                </p:cNvPr>
                <p:cNvSpPr/>
                <p:nvPr/>
              </p:nvSpPr>
              <p:spPr>
                <a:xfrm>
                  <a:off x="1672124" y="2981677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Rectangle 687">
                  <a:extLst>
                    <a:ext uri="{FF2B5EF4-FFF2-40B4-BE49-F238E27FC236}">
                      <a16:creationId xmlns:a16="http://schemas.microsoft.com/office/drawing/2014/main" id="{9CD5E7D9-BBB6-2C10-3ACF-697EDBF16DEA}"/>
                    </a:ext>
                  </a:extLst>
                </p:cNvPr>
                <p:cNvSpPr/>
                <p:nvPr/>
              </p:nvSpPr>
              <p:spPr>
                <a:xfrm>
                  <a:off x="1787979" y="2981677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Rectangle 688">
                  <a:extLst>
                    <a:ext uri="{FF2B5EF4-FFF2-40B4-BE49-F238E27FC236}">
                      <a16:creationId xmlns:a16="http://schemas.microsoft.com/office/drawing/2014/main" id="{BEC619B4-C703-F5C6-FD39-4D81E10AFDA3}"/>
                    </a:ext>
                  </a:extLst>
                </p:cNvPr>
                <p:cNvSpPr/>
                <p:nvPr/>
              </p:nvSpPr>
              <p:spPr>
                <a:xfrm>
                  <a:off x="1904057" y="2984842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Rectangle 689">
                  <a:extLst>
                    <a:ext uri="{FF2B5EF4-FFF2-40B4-BE49-F238E27FC236}">
                      <a16:creationId xmlns:a16="http://schemas.microsoft.com/office/drawing/2014/main" id="{D9F01746-3771-1386-78D9-C07B8280491E}"/>
                    </a:ext>
                  </a:extLst>
                </p:cNvPr>
                <p:cNvSpPr/>
                <p:nvPr/>
              </p:nvSpPr>
              <p:spPr>
                <a:xfrm>
                  <a:off x="2019912" y="2984842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Rectangle 690">
                  <a:extLst>
                    <a:ext uri="{FF2B5EF4-FFF2-40B4-BE49-F238E27FC236}">
                      <a16:creationId xmlns:a16="http://schemas.microsoft.com/office/drawing/2014/main" id="{95A81DCE-F42D-28EF-0439-69B169363D82}"/>
                    </a:ext>
                  </a:extLst>
                </p:cNvPr>
                <p:cNvSpPr/>
                <p:nvPr/>
              </p:nvSpPr>
              <p:spPr>
                <a:xfrm>
                  <a:off x="2138156" y="2981677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Rectangle 691">
                  <a:extLst>
                    <a:ext uri="{FF2B5EF4-FFF2-40B4-BE49-F238E27FC236}">
                      <a16:creationId xmlns:a16="http://schemas.microsoft.com/office/drawing/2014/main" id="{905FB930-D271-85C7-B8E3-B8105BCFB1E9}"/>
                    </a:ext>
                  </a:extLst>
                </p:cNvPr>
                <p:cNvSpPr/>
                <p:nvPr/>
              </p:nvSpPr>
              <p:spPr>
                <a:xfrm>
                  <a:off x="2254011" y="2981677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Rectangle 692">
                  <a:extLst>
                    <a:ext uri="{FF2B5EF4-FFF2-40B4-BE49-F238E27FC236}">
                      <a16:creationId xmlns:a16="http://schemas.microsoft.com/office/drawing/2014/main" id="{E7E966D6-F08C-1830-4B9A-6E7A2821532C}"/>
                    </a:ext>
                  </a:extLst>
                </p:cNvPr>
                <p:cNvSpPr/>
                <p:nvPr/>
              </p:nvSpPr>
              <p:spPr>
                <a:xfrm>
                  <a:off x="2373378" y="2984525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Rectangle 693">
                  <a:extLst>
                    <a:ext uri="{FF2B5EF4-FFF2-40B4-BE49-F238E27FC236}">
                      <a16:creationId xmlns:a16="http://schemas.microsoft.com/office/drawing/2014/main" id="{6BE3E987-3F05-8AA6-223F-17741A0CF4FE}"/>
                    </a:ext>
                  </a:extLst>
                </p:cNvPr>
                <p:cNvSpPr/>
                <p:nvPr/>
              </p:nvSpPr>
              <p:spPr>
                <a:xfrm>
                  <a:off x="2489233" y="2984525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Rectangle 694">
                  <a:extLst>
                    <a:ext uri="{FF2B5EF4-FFF2-40B4-BE49-F238E27FC236}">
                      <a16:creationId xmlns:a16="http://schemas.microsoft.com/office/drawing/2014/main" id="{731C9D0D-961C-0548-1709-12937D310D2D}"/>
                    </a:ext>
                  </a:extLst>
                </p:cNvPr>
                <p:cNvSpPr/>
                <p:nvPr/>
              </p:nvSpPr>
              <p:spPr>
                <a:xfrm>
                  <a:off x="2607477" y="2981360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6" name="Group 645">
                <a:extLst>
                  <a:ext uri="{FF2B5EF4-FFF2-40B4-BE49-F238E27FC236}">
                    <a16:creationId xmlns:a16="http://schemas.microsoft.com/office/drawing/2014/main" id="{864186BB-4EB9-7AFD-FF24-0EFF51C0B1C1}"/>
                  </a:ext>
                </a:extLst>
              </p:cNvPr>
              <p:cNvGrpSpPr/>
              <p:nvPr/>
            </p:nvGrpSpPr>
            <p:grpSpPr>
              <a:xfrm>
                <a:off x="3708585" y="4409154"/>
                <a:ext cx="519222" cy="138356"/>
                <a:chOff x="8171183" y="3519658"/>
                <a:chExt cx="519222" cy="138356"/>
              </a:xfrm>
            </p:grpSpPr>
            <p:sp>
              <p:nvSpPr>
                <p:cNvPr id="676" name="Rectangle 675">
                  <a:extLst>
                    <a:ext uri="{FF2B5EF4-FFF2-40B4-BE49-F238E27FC236}">
                      <a16:creationId xmlns:a16="http://schemas.microsoft.com/office/drawing/2014/main" id="{4468C90C-20B1-2A2E-D523-7C3E2AB16FC4}"/>
                    </a:ext>
                  </a:extLst>
                </p:cNvPr>
                <p:cNvSpPr/>
                <p:nvPr/>
              </p:nvSpPr>
              <p:spPr>
                <a:xfrm>
                  <a:off x="8171183" y="3522823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Rectangle 676">
                  <a:extLst>
                    <a:ext uri="{FF2B5EF4-FFF2-40B4-BE49-F238E27FC236}">
                      <a16:creationId xmlns:a16="http://schemas.microsoft.com/office/drawing/2014/main" id="{400E63BB-9A69-A4D9-081C-21BC9CB44378}"/>
                    </a:ext>
                  </a:extLst>
                </p:cNvPr>
                <p:cNvSpPr/>
                <p:nvPr/>
              </p:nvSpPr>
              <p:spPr>
                <a:xfrm>
                  <a:off x="8287038" y="3522823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Rectangle 677">
                  <a:extLst>
                    <a:ext uri="{FF2B5EF4-FFF2-40B4-BE49-F238E27FC236}">
                      <a16:creationId xmlns:a16="http://schemas.microsoft.com/office/drawing/2014/main" id="{450B36B2-4BB6-A9F5-3BA1-64F9E0888B57}"/>
                    </a:ext>
                  </a:extLst>
                </p:cNvPr>
                <p:cNvSpPr/>
                <p:nvPr/>
              </p:nvSpPr>
              <p:spPr>
                <a:xfrm>
                  <a:off x="8405282" y="3519658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Rectangle 678">
                  <a:extLst>
                    <a:ext uri="{FF2B5EF4-FFF2-40B4-BE49-F238E27FC236}">
                      <a16:creationId xmlns:a16="http://schemas.microsoft.com/office/drawing/2014/main" id="{FF7C1001-999C-0E8F-C316-FAE7A68D0269}"/>
                    </a:ext>
                  </a:extLst>
                </p:cNvPr>
                <p:cNvSpPr/>
                <p:nvPr/>
              </p:nvSpPr>
              <p:spPr>
                <a:xfrm>
                  <a:off x="8521137" y="3519658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Rectangle 679">
                  <a:extLst>
                    <a:ext uri="{FF2B5EF4-FFF2-40B4-BE49-F238E27FC236}">
                      <a16:creationId xmlns:a16="http://schemas.microsoft.com/office/drawing/2014/main" id="{B76F7400-2812-A35A-962E-666CAB3E73FE}"/>
                    </a:ext>
                  </a:extLst>
                </p:cNvPr>
                <p:cNvSpPr/>
                <p:nvPr/>
              </p:nvSpPr>
              <p:spPr>
                <a:xfrm>
                  <a:off x="8644686" y="3522823"/>
                  <a:ext cx="45719" cy="135191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id="{FABCD317-2068-8A66-D024-9751A002A5F2}"/>
                  </a:ext>
                </a:extLst>
              </p:cNvPr>
              <p:cNvSpPr/>
              <p:nvPr/>
            </p:nvSpPr>
            <p:spPr>
              <a:xfrm>
                <a:off x="1824038" y="3789426"/>
                <a:ext cx="1293018" cy="58152"/>
              </a:xfrm>
              <a:prstGeom prst="rect">
                <a:avLst/>
              </a:prstGeom>
              <a:solidFill>
                <a:srgbClr val="2CCCD3"/>
              </a:solidFill>
              <a:ln w="12700" cap="flat" cmpd="sng" algn="ctr">
                <a:solidFill>
                  <a:srgbClr val="52606E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id="{50CA3BC5-DD16-BCAE-ECDE-969262FAB35F}"/>
                  </a:ext>
                </a:extLst>
              </p:cNvPr>
              <p:cNvSpPr/>
              <p:nvPr/>
            </p:nvSpPr>
            <p:spPr>
              <a:xfrm>
                <a:off x="3220874" y="3789426"/>
                <a:ext cx="1472338" cy="55208"/>
              </a:xfrm>
              <a:prstGeom prst="rect">
                <a:avLst/>
              </a:prstGeom>
              <a:solidFill>
                <a:srgbClr val="2CCCD3"/>
              </a:solidFill>
              <a:ln w="12700" cap="flat" cmpd="sng" algn="ctr">
                <a:solidFill>
                  <a:srgbClr val="52606E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5B278F20-EA0E-59F3-3C92-2B6E86228309}"/>
                  </a:ext>
                </a:extLst>
              </p:cNvPr>
              <p:cNvSpPr/>
              <p:nvPr/>
            </p:nvSpPr>
            <p:spPr>
              <a:xfrm>
                <a:off x="1824038" y="3478276"/>
                <a:ext cx="2869174" cy="311150"/>
              </a:xfrm>
              <a:prstGeom prst="rect">
                <a:avLst/>
              </a:prstGeom>
              <a:solidFill>
                <a:srgbClr val="006CFD"/>
              </a:solidFill>
              <a:ln w="12700" cap="flat" cmpd="sng" algn="ctr">
                <a:solidFill>
                  <a:srgbClr val="006CFD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Cold Plate</a:t>
                </a:r>
              </a:p>
            </p:txBody>
          </p:sp>
          <p:grpSp>
            <p:nvGrpSpPr>
              <p:cNvPr id="652" name="Group 651">
                <a:extLst>
                  <a:ext uri="{FF2B5EF4-FFF2-40B4-BE49-F238E27FC236}">
                    <a16:creationId xmlns:a16="http://schemas.microsoft.com/office/drawing/2014/main" id="{E2AF6D0A-6EA5-A789-7B4D-80037D987CE0}"/>
                  </a:ext>
                </a:extLst>
              </p:cNvPr>
              <p:cNvGrpSpPr/>
              <p:nvPr/>
            </p:nvGrpSpPr>
            <p:grpSpPr>
              <a:xfrm>
                <a:off x="815228" y="4536066"/>
                <a:ext cx="3947272" cy="104170"/>
                <a:chOff x="9094564" y="3798623"/>
                <a:chExt cx="3540668" cy="250076"/>
              </a:xfrm>
            </p:grpSpPr>
            <p:sp>
              <p:nvSpPr>
                <p:cNvPr id="673" name="Flowchart: Manual Operation 672">
                  <a:extLst>
                    <a:ext uri="{FF2B5EF4-FFF2-40B4-BE49-F238E27FC236}">
                      <a16:creationId xmlns:a16="http://schemas.microsoft.com/office/drawing/2014/main" id="{8A75A942-A309-3698-ACC5-B8DD7C7BE7B4}"/>
                    </a:ext>
                  </a:extLst>
                </p:cNvPr>
                <p:cNvSpPr/>
                <p:nvPr/>
              </p:nvSpPr>
              <p:spPr>
                <a:xfrm rot="10800000">
                  <a:off x="9094564" y="3798623"/>
                  <a:ext cx="297690" cy="235527"/>
                </a:xfrm>
                <a:prstGeom prst="flowChartManualOperation">
                  <a:avLst/>
                </a:prstGeom>
                <a:solidFill>
                  <a:srgbClr val="262626"/>
                </a:solidFill>
                <a:ln w="12700" cap="flat" cmpd="sng" algn="ctr">
                  <a:solidFill>
                    <a:srgbClr val="52606E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lowchart: Manual Operation 673">
                  <a:extLst>
                    <a:ext uri="{FF2B5EF4-FFF2-40B4-BE49-F238E27FC236}">
                      <a16:creationId xmlns:a16="http://schemas.microsoft.com/office/drawing/2014/main" id="{4EB86E34-CF5C-B829-D0DF-623A0E013D0C}"/>
                    </a:ext>
                  </a:extLst>
                </p:cNvPr>
                <p:cNvSpPr/>
                <p:nvPr/>
              </p:nvSpPr>
              <p:spPr>
                <a:xfrm rot="10800000">
                  <a:off x="12337542" y="3814520"/>
                  <a:ext cx="297690" cy="234179"/>
                </a:xfrm>
                <a:prstGeom prst="flowChartManualOperation">
                  <a:avLst/>
                </a:prstGeom>
                <a:solidFill>
                  <a:srgbClr val="262626"/>
                </a:solidFill>
                <a:ln w="12700" cap="flat" cmpd="sng" algn="ctr">
                  <a:solidFill>
                    <a:srgbClr val="52606E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Rectangle 674">
                  <a:extLst>
                    <a:ext uri="{FF2B5EF4-FFF2-40B4-BE49-F238E27FC236}">
                      <a16:creationId xmlns:a16="http://schemas.microsoft.com/office/drawing/2014/main" id="{86969FC5-2948-DDF6-5EFF-E415FD12E600}"/>
                    </a:ext>
                  </a:extLst>
                </p:cNvPr>
                <p:cNvSpPr/>
                <p:nvPr/>
              </p:nvSpPr>
              <p:spPr>
                <a:xfrm>
                  <a:off x="9277198" y="3803928"/>
                  <a:ext cx="3191569" cy="229805"/>
                </a:xfrm>
                <a:prstGeom prst="rect">
                  <a:avLst/>
                </a:prstGeom>
                <a:solidFill>
                  <a:srgbClr val="262626"/>
                </a:solidFill>
                <a:ln w="12700" cap="flat" cmpd="sng" algn="ctr">
                  <a:solidFill>
                    <a:srgbClr val="52606E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3" name="Group 652">
                <a:extLst>
                  <a:ext uri="{FF2B5EF4-FFF2-40B4-BE49-F238E27FC236}">
                    <a16:creationId xmlns:a16="http://schemas.microsoft.com/office/drawing/2014/main" id="{EF4509D0-46EF-75D9-DC2E-7D4A75FEF32E}"/>
                  </a:ext>
                </a:extLst>
              </p:cNvPr>
              <p:cNvGrpSpPr/>
              <p:nvPr/>
            </p:nvGrpSpPr>
            <p:grpSpPr>
              <a:xfrm>
                <a:off x="1059112" y="4542175"/>
                <a:ext cx="3453821" cy="104925"/>
                <a:chOff x="3072685" y="2352176"/>
                <a:chExt cx="3453821" cy="104925"/>
              </a:xfrm>
            </p:grpSpPr>
            <p:sp>
              <p:nvSpPr>
                <p:cNvPr id="654" name="Rectangle 653">
                  <a:extLst>
                    <a:ext uri="{FF2B5EF4-FFF2-40B4-BE49-F238E27FC236}">
                      <a16:creationId xmlns:a16="http://schemas.microsoft.com/office/drawing/2014/main" id="{37D1369A-139C-4AE3-D90D-0CE637FAC86C}"/>
                    </a:ext>
                  </a:extLst>
                </p:cNvPr>
                <p:cNvSpPr/>
                <p:nvPr/>
              </p:nvSpPr>
              <p:spPr>
                <a:xfrm>
                  <a:off x="3072685" y="2355688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Rectangle 654">
                  <a:extLst>
                    <a:ext uri="{FF2B5EF4-FFF2-40B4-BE49-F238E27FC236}">
                      <a16:creationId xmlns:a16="http://schemas.microsoft.com/office/drawing/2014/main" id="{93E7D157-A195-0B31-C02C-B25F9F1414E2}"/>
                    </a:ext>
                  </a:extLst>
                </p:cNvPr>
                <p:cNvSpPr/>
                <p:nvPr/>
              </p:nvSpPr>
              <p:spPr>
                <a:xfrm>
                  <a:off x="3257510" y="2358974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Rectangle 655">
                  <a:extLst>
                    <a:ext uri="{FF2B5EF4-FFF2-40B4-BE49-F238E27FC236}">
                      <a16:creationId xmlns:a16="http://schemas.microsoft.com/office/drawing/2014/main" id="{D12D8D94-0981-8326-BEEE-CC4B1C55859C}"/>
                    </a:ext>
                  </a:extLst>
                </p:cNvPr>
                <p:cNvSpPr/>
                <p:nvPr/>
              </p:nvSpPr>
              <p:spPr>
                <a:xfrm>
                  <a:off x="3442335" y="2365755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Rectangle 656">
                  <a:extLst>
                    <a:ext uri="{FF2B5EF4-FFF2-40B4-BE49-F238E27FC236}">
                      <a16:creationId xmlns:a16="http://schemas.microsoft.com/office/drawing/2014/main" id="{37EB5C4E-6570-6402-C05D-CED955DFC699}"/>
                    </a:ext>
                  </a:extLst>
                </p:cNvPr>
                <p:cNvSpPr/>
                <p:nvPr/>
              </p:nvSpPr>
              <p:spPr>
                <a:xfrm>
                  <a:off x="3627160" y="2362556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Rectangle 657">
                  <a:extLst>
                    <a:ext uri="{FF2B5EF4-FFF2-40B4-BE49-F238E27FC236}">
                      <a16:creationId xmlns:a16="http://schemas.microsoft.com/office/drawing/2014/main" id="{4FB0BB0C-AC97-AB40-829C-2B99F778C30A}"/>
                    </a:ext>
                  </a:extLst>
                </p:cNvPr>
                <p:cNvSpPr/>
                <p:nvPr/>
              </p:nvSpPr>
              <p:spPr>
                <a:xfrm>
                  <a:off x="3827200" y="2359846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Rectangle 658">
                  <a:extLst>
                    <a:ext uri="{FF2B5EF4-FFF2-40B4-BE49-F238E27FC236}">
                      <a16:creationId xmlns:a16="http://schemas.microsoft.com/office/drawing/2014/main" id="{CEBDCF00-31E9-020B-BFB0-6C0E24CAAD43}"/>
                    </a:ext>
                  </a:extLst>
                </p:cNvPr>
                <p:cNvSpPr/>
                <p:nvPr/>
              </p:nvSpPr>
              <p:spPr>
                <a:xfrm>
                  <a:off x="4012025" y="2363132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Rectangle 659">
                  <a:extLst>
                    <a:ext uri="{FF2B5EF4-FFF2-40B4-BE49-F238E27FC236}">
                      <a16:creationId xmlns:a16="http://schemas.microsoft.com/office/drawing/2014/main" id="{B9CD1771-9888-75DB-5119-1D84BA61575C}"/>
                    </a:ext>
                  </a:extLst>
                </p:cNvPr>
                <p:cNvSpPr/>
                <p:nvPr/>
              </p:nvSpPr>
              <p:spPr>
                <a:xfrm>
                  <a:off x="4196850" y="2369913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Rectangle 660">
                  <a:extLst>
                    <a:ext uri="{FF2B5EF4-FFF2-40B4-BE49-F238E27FC236}">
                      <a16:creationId xmlns:a16="http://schemas.microsoft.com/office/drawing/2014/main" id="{2C203C70-757B-AD5B-11AD-3DE4C56A7201}"/>
                    </a:ext>
                  </a:extLst>
                </p:cNvPr>
                <p:cNvSpPr/>
                <p:nvPr/>
              </p:nvSpPr>
              <p:spPr>
                <a:xfrm>
                  <a:off x="4381675" y="2366714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Rectangle 661">
                  <a:extLst>
                    <a:ext uri="{FF2B5EF4-FFF2-40B4-BE49-F238E27FC236}">
                      <a16:creationId xmlns:a16="http://schemas.microsoft.com/office/drawing/2014/main" id="{473C01B3-699F-68C6-61E4-CA4DA7E4CFC5}"/>
                    </a:ext>
                  </a:extLst>
                </p:cNvPr>
                <p:cNvSpPr/>
                <p:nvPr/>
              </p:nvSpPr>
              <p:spPr>
                <a:xfrm>
                  <a:off x="4579898" y="2361202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Rectangle 662">
                  <a:extLst>
                    <a:ext uri="{FF2B5EF4-FFF2-40B4-BE49-F238E27FC236}">
                      <a16:creationId xmlns:a16="http://schemas.microsoft.com/office/drawing/2014/main" id="{4589FA64-0E85-7FBB-8080-D8F5F68BB8CB}"/>
                    </a:ext>
                  </a:extLst>
                </p:cNvPr>
                <p:cNvSpPr/>
                <p:nvPr/>
              </p:nvSpPr>
              <p:spPr>
                <a:xfrm>
                  <a:off x="4764723" y="2364488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Rectangle 663">
                  <a:extLst>
                    <a:ext uri="{FF2B5EF4-FFF2-40B4-BE49-F238E27FC236}">
                      <a16:creationId xmlns:a16="http://schemas.microsoft.com/office/drawing/2014/main" id="{81FFCBA4-DF2F-9A23-9062-CDFFFAC81F9D}"/>
                    </a:ext>
                  </a:extLst>
                </p:cNvPr>
                <p:cNvSpPr/>
                <p:nvPr/>
              </p:nvSpPr>
              <p:spPr>
                <a:xfrm>
                  <a:off x="4949548" y="2358299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Rectangle 664">
                  <a:extLst>
                    <a:ext uri="{FF2B5EF4-FFF2-40B4-BE49-F238E27FC236}">
                      <a16:creationId xmlns:a16="http://schemas.microsoft.com/office/drawing/2014/main" id="{BF56B4A5-5A60-1610-BF34-98624BF22704}"/>
                    </a:ext>
                  </a:extLst>
                </p:cNvPr>
                <p:cNvSpPr/>
                <p:nvPr/>
              </p:nvSpPr>
              <p:spPr>
                <a:xfrm>
                  <a:off x="5134373" y="2368070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Rectangle 665">
                  <a:extLst>
                    <a:ext uri="{FF2B5EF4-FFF2-40B4-BE49-F238E27FC236}">
                      <a16:creationId xmlns:a16="http://schemas.microsoft.com/office/drawing/2014/main" id="{1715B22A-8161-5632-035F-2CF49DAA9437}"/>
                    </a:ext>
                  </a:extLst>
                </p:cNvPr>
                <p:cNvSpPr/>
                <p:nvPr/>
              </p:nvSpPr>
              <p:spPr>
                <a:xfrm>
                  <a:off x="5334413" y="2365360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Rectangle 666">
                  <a:extLst>
                    <a:ext uri="{FF2B5EF4-FFF2-40B4-BE49-F238E27FC236}">
                      <a16:creationId xmlns:a16="http://schemas.microsoft.com/office/drawing/2014/main" id="{F1170F67-27D0-086D-9BC0-6C8AED62986B}"/>
                    </a:ext>
                  </a:extLst>
                </p:cNvPr>
                <p:cNvSpPr/>
                <p:nvPr/>
              </p:nvSpPr>
              <p:spPr>
                <a:xfrm>
                  <a:off x="5519238" y="2368646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Rectangle 667">
                  <a:extLst>
                    <a:ext uri="{FF2B5EF4-FFF2-40B4-BE49-F238E27FC236}">
                      <a16:creationId xmlns:a16="http://schemas.microsoft.com/office/drawing/2014/main" id="{3D7EBAE7-3FB7-D3AF-4410-A25222F984B2}"/>
                    </a:ext>
                  </a:extLst>
                </p:cNvPr>
                <p:cNvSpPr/>
                <p:nvPr/>
              </p:nvSpPr>
              <p:spPr>
                <a:xfrm>
                  <a:off x="5704063" y="2362457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Rectangle 668">
                  <a:extLst>
                    <a:ext uri="{FF2B5EF4-FFF2-40B4-BE49-F238E27FC236}">
                      <a16:creationId xmlns:a16="http://schemas.microsoft.com/office/drawing/2014/main" id="{264FB894-DC07-8716-2952-606C16B520F7}"/>
                    </a:ext>
                  </a:extLst>
                </p:cNvPr>
                <p:cNvSpPr/>
                <p:nvPr/>
              </p:nvSpPr>
              <p:spPr>
                <a:xfrm>
                  <a:off x="5900394" y="2359601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Rectangle 669">
                  <a:extLst>
                    <a:ext uri="{FF2B5EF4-FFF2-40B4-BE49-F238E27FC236}">
                      <a16:creationId xmlns:a16="http://schemas.microsoft.com/office/drawing/2014/main" id="{14623A21-8D6D-9E9C-9498-B4FBB04D42B9}"/>
                    </a:ext>
                  </a:extLst>
                </p:cNvPr>
                <p:cNvSpPr/>
                <p:nvPr/>
              </p:nvSpPr>
              <p:spPr>
                <a:xfrm>
                  <a:off x="6068995" y="2352176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Rectangle 670">
                  <a:extLst>
                    <a:ext uri="{FF2B5EF4-FFF2-40B4-BE49-F238E27FC236}">
                      <a16:creationId xmlns:a16="http://schemas.microsoft.com/office/drawing/2014/main" id="{6D87DF3A-A54D-947A-B528-83257F8E1B46}"/>
                    </a:ext>
                  </a:extLst>
                </p:cNvPr>
                <p:cNvSpPr/>
                <p:nvPr/>
              </p:nvSpPr>
              <p:spPr>
                <a:xfrm>
                  <a:off x="6253820" y="2355462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Rectangle 671">
                  <a:extLst>
                    <a:ext uri="{FF2B5EF4-FFF2-40B4-BE49-F238E27FC236}">
                      <a16:creationId xmlns:a16="http://schemas.microsoft.com/office/drawing/2014/main" id="{ABD139E7-B0A4-CF3C-534E-C9C56A560E04}"/>
                    </a:ext>
                  </a:extLst>
                </p:cNvPr>
                <p:cNvSpPr/>
                <p:nvPr/>
              </p:nvSpPr>
              <p:spPr>
                <a:xfrm>
                  <a:off x="6438645" y="2362243"/>
                  <a:ext cx="87861" cy="87188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45CE35-1366-AF80-D741-F51EC1348DF3}"/>
                </a:ext>
              </a:extLst>
            </p:cNvPr>
            <p:cNvSpPr/>
            <p:nvPr/>
          </p:nvSpPr>
          <p:spPr bwMode="auto">
            <a:xfrm>
              <a:off x="630270" y="3286452"/>
              <a:ext cx="4300687" cy="187553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69900" marR="0" indent="-469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Char char="o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59BE36B-22AE-A060-5B5C-CF2812C698FD}"/>
              </a:ext>
            </a:extLst>
          </p:cNvPr>
          <p:cNvSpPr txBox="1"/>
          <p:nvPr/>
        </p:nvSpPr>
        <p:spPr>
          <a:xfrm>
            <a:off x="5230424" y="2836875"/>
            <a:ext cx="106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Organic interposer</a:t>
            </a:r>
          </a:p>
        </p:txBody>
      </p:sp>
      <p:pic>
        <p:nvPicPr>
          <p:cNvPr id="11" name="Picture 10" descr="A diagram of a photocopy&#10;&#10;AI-generated content may be incorrect.">
            <a:extLst>
              <a:ext uri="{FF2B5EF4-FFF2-40B4-BE49-F238E27FC236}">
                <a16:creationId xmlns:a16="http://schemas.microsoft.com/office/drawing/2014/main" id="{C6070F21-7ACA-A5EE-A0FF-A977114C4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0" y="1891982"/>
            <a:ext cx="4729830" cy="2497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704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47D0-4FBD-39AA-E7AC-CE7C2D7A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1" dirty="0"/>
              <a:t>Improving Bandwidth and Thermal 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48469-C512-F798-8033-02014642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6CAA6-B9D2-C0A4-273F-0D7096D15F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818"/>
          <a:stretch>
            <a:fillRect/>
          </a:stretch>
        </p:blipFill>
        <p:spPr>
          <a:xfrm>
            <a:off x="463883" y="1685220"/>
            <a:ext cx="11168394" cy="25580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EDD475F-9CAA-EECA-EF8A-88C38A47113F}"/>
              </a:ext>
            </a:extLst>
          </p:cNvPr>
          <p:cNvSpPr/>
          <p:nvPr/>
        </p:nvSpPr>
        <p:spPr>
          <a:xfrm>
            <a:off x="6391747" y="1976214"/>
            <a:ext cx="796705" cy="452673"/>
          </a:xfrm>
          <a:prstGeom prst="rightArrow">
            <a:avLst>
              <a:gd name="adj1" fmla="val 50000"/>
              <a:gd name="adj2" fmla="val 96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73ACE5C7-9ED7-EEAC-81E1-0CCDFB687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29" y="4218533"/>
            <a:ext cx="5237488" cy="2473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99F7E-A59B-04BE-0D65-B17CB0ACEEE8}"/>
              </a:ext>
            </a:extLst>
          </p:cNvPr>
          <p:cNvSpPr txBox="1"/>
          <p:nvPr/>
        </p:nvSpPr>
        <p:spPr>
          <a:xfrm>
            <a:off x="380924" y="4898993"/>
            <a:ext cx="5256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 flip-chip-attached to PIC through Cu pillars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32 Gb/s/</a:t>
            </a:r>
            <a:r>
              <a:rPr lang="el-GR" dirty="0"/>
              <a:t>λ</a:t>
            </a:r>
            <a:r>
              <a:rPr lang="en-CA" dirty="0"/>
              <a:t> </a:t>
            </a:r>
            <a:r>
              <a:rPr lang="en-CA" dirty="0">
                <a:sym typeface="Wingdings" panose="05000000000000000000" pitchFamily="2" charset="2"/>
              </a:rPr>
              <a:t> 56 Gb/s/</a:t>
            </a:r>
            <a:r>
              <a:rPr lang="el-GR" dirty="0"/>
              <a:t>λ</a:t>
            </a:r>
            <a:r>
              <a:rPr lang="en-CA" dirty="0"/>
              <a:t> (NRZ) </a:t>
            </a:r>
            <a:r>
              <a:rPr lang="en-CA" dirty="0">
                <a:sym typeface="Wingdings" panose="05000000000000000000" pitchFamily="2" charset="2"/>
              </a:rPr>
              <a:t> 112 Gb/s</a:t>
            </a:r>
            <a:r>
              <a:rPr lang="en-CA" dirty="0"/>
              <a:t> /</a:t>
            </a:r>
            <a:r>
              <a:rPr lang="el-GR" dirty="0"/>
              <a:t>λ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EAM Modulators in proximity to XPU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8</a:t>
            </a:r>
            <a:r>
              <a:rPr lang="el-GR" dirty="0"/>
              <a:t>λ</a:t>
            </a:r>
            <a:r>
              <a:rPr lang="en-CA" dirty="0"/>
              <a:t> based WDM using Ring Modulator</a:t>
            </a:r>
          </a:p>
        </p:txBody>
      </p:sp>
    </p:spTree>
    <p:extLst>
      <p:ext uri="{BB962C8B-B14F-4D97-AF65-F5344CB8AC3E}">
        <p14:creationId xmlns:p14="http://schemas.microsoft.com/office/powerpoint/2010/main" val="114183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D96F20-90F8-5DFE-62D0-0AB68CF9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40" y="379491"/>
            <a:ext cx="10972800" cy="990600"/>
          </a:xfrm>
        </p:spPr>
        <p:txBody>
          <a:bodyPr/>
          <a:lstStyle/>
          <a:p>
            <a:r>
              <a:rPr lang="en-US" b="1" dirty="0"/>
              <a:t>Transmitter and Driver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0E90C-361F-FCE6-4F7B-D270FCB9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847CC-E60A-4D7B-8A45-8ED321CC3E10}" type="slidenum">
              <a:rPr lang="en-US" altLang="fr-FR" smtClean="0"/>
              <a:pPr>
                <a:defRPr/>
              </a:pPr>
              <a:t>18</a:t>
            </a:fld>
            <a:endParaRPr lang="en-US" altLang="fr-FR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318539-7263-4901-5D56-C9B580F45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606" y="1562101"/>
            <a:ext cx="7380820" cy="4207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ABFD1-D6A7-6FFD-ACA3-CF14C104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215" y="1277640"/>
            <a:ext cx="3542078" cy="21063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8D2EC5-497A-CF49-E0E3-B2990A7D9AC3}"/>
              </a:ext>
            </a:extLst>
          </p:cNvPr>
          <p:cNvGrpSpPr/>
          <p:nvPr/>
        </p:nvGrpSpPr>
        <p:grpSpPr>
          <a:xfrm>
            <a:off x="7986210" y="3905019"/>
            <a:ext cx="3416933" cy="2179276"/>
            <a:chOff x="6096000" y="2002480"/>
            <a:chExt cx="3416933" cy="2179276"/>
          </a:xfrm>
        </p:grpSpPr>
        <p:pic>
          <p:nvPicPr>
            <p:cNvPr id="11" name="Picture 10" descr="A screenshot of a computer program&#10;&#10;AI-generated content may be incorrect.">
              <a:extLst>
                <a:ext uri="{FF2B5EF4-FFF2-40B4-BE49-F238E27FC236}">
                  <a16:creationId xmlns:a16="http://schemas.microsoft.com/office/drawing/2014/main" id="{F938BA18-A92F-1FA0-A616-6C7220684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10224" r="4050" b="21280"/>
            <a:stretch/>
          </p:blipFill>
          <p:spPr>
            <a:xfrm>
              <a:off x="6096000" y="2002480"/>
              <a:ext cx="3416933" cy="21399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3945E4-E13F-8FE2-8275-EFF23B64FA1D}"/>
                </a:ext>
              </a:extLst>
            </p:cNvPr>
            <p:cNvSpPr txBox="1"/>
            <p:nvPr/>
          </p:nvSpPr>
          <p:spPr>
            <a:xfrm>
              <a:off x="7018020" y="3812424"/>
              <a:ext cx="1827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OMA = -4.4 dBm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C29CB7-3B21-3B62-D043-635D8AE6893B}"/>
              </a:ext>
            </a:extLst>
          </p:cNvPr>
          <p:cNvSpPr txBox="1"/>
          <p:nvPr/>
        </p:nvSpPr>
        <p:spPr>
          <a:xfrm>
            <a:off x="8277082" y="1110226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/>
              <a:t>Measurement Setup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70CCF-3C7F-FD1C-FD80-939161984EFB}"/>
              </a:ext>
            </a:extLst>
          </p:cNvPr>
          <p:cNvSpPr txBox="1"/>
          <p:nvPr/>
        </p:nvSpPr>
        <p:spPr>
          <a:xfrm>
            <a:off x="8435613" y="3508033"/>
            <a:ext cx="2518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56 Gbps OTX Eye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E7DE6-FA17-B33B-F2EE-017B2AF36651}"/>
              </a:ext>
            </a:extLst>
          </p:cNvPr>
          <p:cNvSpPr txBox="1"/>
          <p:nvPr/>
        </p:nvSpPr>
        <p:spPr>
          <a:xfrm>
            <a:off x="2135560" y="1411831"/>
            <a:ext cx="205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TX Signal Path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2B27E-1D14-8A44-5D35-2288D71EFB5F}"/>
              </a:ext>
            </a:extLst>
          </p:cNvPr>
          <p:cNvSpPr txBox="1"/>
          <p:nvPr/>
        </p:nvSpPr>
        <p:spPr>
          <a:xfrm>
            <a:off x="5960985" y="5802988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Ref. [16]</a:t>
            </a:r>
          </a:p>
        </p:txBody>
      </p:sp>
    </p:spTree>
    <p:extLst>
      <p:ext uri="{BB962C8B-B14F-4D97-AF65-F5344CB8AC3E}">
        <p14:creationId xmlns:p14="http://schemas.microsoft.com/office/powerpoint/2010/main" val="2951365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E2F9-D41E-0F56-5C0B-DC51A955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SNR Optimized Receiver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68EE2-90DE-26FE-AFDD-C5DFC1EA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E83CF-0599-6C73-F902-A679E191F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92" y="771198"/>
            <a:ext cx="7999542" cy="259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81EA0-4645-BFF5-00CE-9A187172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6" t="48911" r="49140"/>
          <a:stretch>
            <a:fillRect/>
          </a:stretch>
        </p:blipFill>
        <p:spPr>
          <a:xfrm>
            <a:off x="3739640" y="3389104"/>
            <a:ext cx="2842229" cy="1668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9B6EC-11FF-DBB9-77AF-D651BDF6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95"/>
          <a:stretch>
            <a:fillRect/>
          </a:stretch>
        </p:blipFill>
        <p:spPr>
          <a:xfrm>
            <a:off x="530584" y="3434358"/>
            <a:ext cx="2900678" cy="164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2EF7D8-F7AA-E330-8F35-1D0E96AB6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87" y="5131865"/>
            <a:ext cx="2964490" cy="1377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104B2-3FAA-D6CA-65A3-9CE5C9991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763" y="3474943"/>
            <a:ext cx="5407237" cy="3043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5BFB37-3ADC-7F28-B150-46B5BD04C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9438" y="5154170"/>
            <a:ext cx="2798644" cy="15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5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C24-E24F-60D7-0EAE-32B35DF04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The boundary between Electrical and Optical 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36435-80E3-5C2B-147A-71428B52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D3CAB-F2B8-F7CB-F5E1-0E09513E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9268"/>
            <a:ext cx="5599075" cy="371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6CE80-89BD-3766-8301-06435E0DC024}"/>
              </a:ext>
            </a:extLst>
          </p:cNvPr>
          <p:cNvSpPr txBox="1"/>
          <p:nvPr/>
        </p:nvSpPr>
        <p:spPr>
          <a:xfrm>
            <a:off x="6462712" y="3376613"/>
            <a:ext cx="1186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solidFill>
                  <a:schemeClr val="bg1">
                    <a:lumMod val="95000"/>
                  </a:schemeClr>
                </a:solidFill>
              </a:rPr>
              <a:t>UCIe (advanced)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1D73E8-2DFA-A603-631C-3F46FC715E10}"/>
              </a:ext>
            </a:extLst>
          </p:cNvPr>
          <p:cNvSpPr txBox="1"/>
          <p:nvPr/>
        </p:nvSpPr>
        <p:spPr>
          <a:xfrm>
            <a:off x="7100887" y="4138613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b="1" dirty="0">
                <a:solidFill>
                  <a:schemeClr val="bg1">
                    <a:lumMod val="95000"/>
                  </a:schemeClr>
                </a:solidFill>
              </a:rPr>
              <a:t>UCIe (standard)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B2963B-B044-A678-DA53-0DC873B4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44" y="2312504"/>
            <a:ext cx="7375056" cy="34958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F310A7-1BFC-FF2C-73B7-1DC9D7AA4DD9}"/>
              </a:ext>
            </a:extLst>
          </p:cNvPr>
          <p:cNvCxnSpPr>
            <a:cxnSpLocks/>
          </p:cNvCxnSpPr>
          <p:nvPr/>
        </p:nvCxnSpPr>
        <p:spPr>
          <a:xfrm>
            <a:off x="5976177" y="3627363"/>
            <a:ext cx="4094622" cy="0"/>
          </a:xfrm>
          <a:prstGeom prst="line">
            <a:avLst/>
          </a:prstGeom>
          <a:ln w="190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0B776CA-91AD-A212-462C-0E777C236F29}"/>
              </a:ext>
            </a:extLst>
          </p:cNvPr>
          <p:cNvGrpSpPr/>
          <p:nvPr/>
        </p:nvGrpSpPr>
        <p:grpSpPr>
          <a:xfrm>
            <a:off x="7798676" y="3083034"/>
            <a:ext cx="3163614" cy="1569548"/>
            <a:chOff x="7798676" y="3083034"/>
            <a:chExt cx="3163614" cy="156954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360B08-772F-3B4C-5BEE-4B2CC3EB39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8676" y="3083034"/>
              <a:ext cx="3163614" cy="1222704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5391AB7C-C7E0-DEDC-6B5D-8A0E8B0A3238}"/>
                </a:ext>
              </a:extLst>
            </p:cNvPr>
            <p:cNvSpPr/>
            <p:nvPr/>
          </p:nvSpPr>
          <p:spPr>
            <a:xfrm rot="16200000">
              <a:off x="10016360" y="4298733"/>
              <a:ext cx="508000" cy="199697"/>
            </a:xfrm>
            <a:prstGeom prst="rightArrow">
              <a:avLst>
                <a:gd name="adj1" fmla="val 50000"/>
                <a:gd name="adj2" fmla="val 7105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D1ADF7-FB8C-5EAC-2B84-1AF0EBDB8C88}"/>
              </a:ext>
            </a:extLst>
          </p:cNvPr>
          <p:cNvGrpSpPr/>
          <p:nvPr/>
        </p:nvGrpSpPr>
        <p:grpSpPr>
          <a:xfrm>
            <a:off x="7800535" y="3854548"/>
            <a:ext cx="1737360" cy="829992"/>
            <a:chOff x="7800535" y="3854548"/>
            <a:chExt cx="1737360" cy="82999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B3B2658-8AE0-4763-BD08-FF9702B79BDB}"/>
                </a:ext>
              </a:extLst>
            </p:cNvPr>
            <p:cNvCxnSpPr/>
            <p:nvPr/>
          </p:nvCxnSpPr>
          <p:spPr>
            <a:xfrm>
              <a:off x="7800535" y="3854548"/>
              <a:ext cx="1737360" cy="154744"/>
            </a:xfrm>
            <a:prstGeom prst="line">
              <a:avLst/>
            </a:prstGeom>
            <a:ln w="412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08499F33-1F25-E730-D9C4-782262AE22C4}"/>
                </a:ext>
              </a:extLst>
            </p:cNvPr>
            <p:cNvSpPr/>
            <p:nvPr/>
          </p:nvSpPr>
          <p:spPr>
            <a:xfrm flipV="1">
              <a:off x="8954086" y="4135901"/>
              <a:ext cx="260252" cy="548639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8616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D9CD6-8A9B-3D74-2C00-50C20B30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74A234-75E8-5BD0-E792-049425603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75" y="4570828"/>
            <a:ext cx="5029216" cy="1379426"/>
          </a:xfrm>
        </p:spPr>
        <p:txBody>
          <a:bodyPr anchor="ctr"/>
          <a:lstStyle/>
          <a:p>
            <a:pPr>
              <a:spcAft>
                <a:spcPts val="600"/>
              </a:spcAft>
            </a:pPr>
            <a:r>
              <a:rPr lang="en-US" dirty="0"/>
              <a:t>4</a:t>
            </a:r>
            <a:r>
              <a:rPr lang="en-US" dirty="0">
                <a:sym typeface="Symbol" panose="05050102010706020507" pitchFamily="18" charset="2"/>
              </a:rPr>
              <a:t></a:t>
            </a:r>
            <a:r>
              <a:rPr lang="en-US" dirty="0"/>
              <a:t> * 56 Gbps/</a:t>
            </a:r>
            <a:r>
              <a:rPr lang="en-US" dirty="0">
                <a:sym typeface="Symbol" panose="05050102010706020507" pitchFamily="18" charset="2"/>
              </a:rPr>
              <a:t> = 224 Gbps/fiber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262626"/>
                </a:solidFill>
              </a:rPr>
              <a:t>16 transceiver lanes, </a:t>
            </a:r>
            <a:r>
              <a:rPr lang="en-US" b="1" dirty="0">
                <a:solidFill>
                  <a:srgbClr val="262626"/>
                </a:solidFill>
                <a:highlight>
                  <a:srgbClr val="FFFF00"/>
                </a:highlight>
              </a:rPr>
              <a:t>1.8Tbps bisectional BW in &lt;2mm</a:t>
            </a:r>
            <a:r>
              <a:rPr lang="en-US" b="1" baseline="30000" dirty="0">
                <a:solidFill>
                  <a:srgbClr val="262626"/>
                </a:solidFill>
                <a:highlight>
                  <a:srgbClr val="FFFF00"/>
                </a:highlight>
              </a:rPr>
              <a:t>2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FEFD8-A560-2EBE-9BE9-C6433570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44" y="216529"/>
            <a:ext cx="10972800" cy="990600"/>
          </a:xfrm>
        </p:spPr>
        <p:txBody>
          <a:bodyPr/>
          <a:lstStyle/>
          <a:p>
            <a:r>
              <a:rPr lang="en-US" dirty="0"/>
              <a:t>Photonic Fabric Test Vehicle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8A874-A57E-8E12-315D-187342C3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847CC-E60A-4D7B-8A45-8ED321CC3E10}" type="slidenum">
              <a:rPr lang="en-US" altLang="fr-FR" smtClean="0"/>
              <a:pPr>
                <a:defRPr/>
              </a:pPr>
              <a:t>20</a:t>
            </a:fld>
            <a:endParaRPr lang="en-US" altLang="fr-FR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9E6922-4C59-99F1-B675-47DE40455892}"/>
              </a:ext>
            </a:extLst>
          </p:cNvPr>
          <p:cNvGrpSpPr/>
          <p:nvPr/>
        </p:nvGrpSpPr>
        <p:grpSpPr>
          <a:xfrm>
            <a:off x="425370" y="1239006"/>
            <a:ext cx="5050321" cy="3135099"/>
            <a:chOff x="605390" y="1199916"/>
            <a:chExt cx="5050321" cy="31350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20DBC-C14B-F748-2EA9-EDADCC02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670"/>
            <a:stretch/>
          </p:blipFill>
          <p:spPr>
            <a:xfrm>
              <a:off x="605390" y="1199916"/>
              <a:ext cx="4711796" cy="313509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E3D586-55E6-FED0-E67F-37C60D7A4F0C}"/>
                </a:ext>
              </a:extLst>
            </p:cNvPr>
            <p:cNvSpPr/>
            <p:nvPr/>
          </p:nvSpPr>
          <p:spPr>
            <a:xfrm>
              <a:off x="3485710" y="2657068"/>
              <a:ext cx="576064" cy="54690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1E94D0C-1E6C-48FD-4739-D6D9F918B78E}"/>
                </a:ext>
              </a:extLst>
            </p:cNvPr>
            <p:cNvCxnSpPr>
              <a:cxnSpLocks/>
            </p:cNvCxnSpPr>
            <p:nvPr/>
          </p:nvCxnSpPr>
          <p:spPr>
            <a:xfrm>
              <a:off x="3980765" y="3113965"/>
              <a:ext cx="1674946" cy="945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9D1C38E-C111-FC06-CF36-AD854F184126}"/>
              </a:ext>
            </a:extLst>
          </p:cNvPr>
          <p:cNvSpPr txBox="1"/>
          <p:nvPr/>
        </p:nvSpPr>
        <p:spPr>
          <a:xfrm>
            <a:off x="5870975" y="2457013"/>
            <a:ext cx="2969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</a:rPr>
              <a:t>5nm CMOS EIC</a:t>
            </a:r>
            <a:endParaRPr kumimoji="0" lang="en-US" b="1" i="0" u="none" strike="noStrike" kern="0" cap="none" spc="0" normalizeH="0" baseline="30000" noProof="0" dirty="0">
              <a:ln>
                <a:noFill/>
              </a:ln>
              <a:solidFill>
                <a:srgbClr val="262626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BF53E9-1DDB-FB19-E04B-F1C2B252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355" y="1133745"/>
            <a:ext cx="2744058" cy="20821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09C8B6-74F1-1A05-6E73-3A7133C7607A}"/>
              </a:ext>
            </a:extLst>
          </p:cNvPr>
          <p:cNvGrpSpPr/>
          <p:nvPr/>
        </p:nvGrpSpPr>
        <p:grpSpPr>
          <a:xfrm>
            <a:off x="5560834" y="2837054"/>
            <a:ext cx="4360591" cy="3292246"/>
            <a:chOff x="5560834" y="2837054"/>
            <a:chExt cx="4360591" cy="32922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425A6E-D022-7DA3-303C-133D14ADAF53}"/>
                </a:ext>
              </a:extLst>
            </p:cNvPr>
            <p:cNvGrpSpPr/>
            <p:nvPr/>
          </p:nvGrpSpPr>
          <p:grpSpPr>
            <a:xfrm>
              <a:off x="5560834" y="2837054"/>
              <a:ext cx="4360591" cy="3292246"/>
              <a:chOff x="5870975" y="2625847"/>
              <a:chExt cx="4360591" cy="3292246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CC71B268-56F9-F802-7F82-D0F887F16C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75" y="2625847"/>
                <a:ext cx="4360591" cy="3292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65E7E81-042D-198D-6115-93DD15997D82}"/>
                  </a:ext>
                </a:extLst>
              </p:cNvPr>
              <p:cNvSpPr/>
              <p:nvPr/>
            </p:nvSpPr>
            <p:spPr bwMode="auto">
              <a:xfrm>
                <a:off x="6456040" y="5576425"/>
                <a:ext cx="3195354" cy="1928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ea typeface="ＭＳ Ｐゴシック" pitchFamily="50" charset="-128"/>
                  </a:rPr>
                  <a:t>4 channels, 4 lanes per channel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8F665C-B2D7-E9F5-EBD9-3785A669C73C}"/>
                </a:ext>
              </a:extLst>
            </p:cNvPr>
            <p:cNvSpPr/>
            <p:nvPr/>
          </p:nvSpPr>
          <p:spPr bwMode="auto">
            <a:xfrm>
              <a:off x="7832145" y="3269469"/>
              <a:ext cx="1350150" cy="1001926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69900" marR="0" indent="-469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Char char="o"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552F7375-3A71-4028-5B7A-1ED4492FE46A}"/>
              </a:ext>
            </a:extLst>
          </p:cNvPr>
          <p:cNvSpPr/>
          <p:nvPr/>
        </p:nvSpPr>
        <p:spPr bwMode="auto">
          <a:xfrm>
            <a:off x="9201345" y="3243065"/>
            <a:ext cx="1575176" cy="592103"/>
          </a:xfrm>
          <a:prstGeom prst="bentUpArrow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08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73DC43-4CF3-FE5A-BBF1-52BC477C4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52" y="5626766"/>
            <a:ext cx="5115324" cy="540060"/>
          </a:xfrm>
        </p:spPr>
        <p:txBody>
          <a:bodyPr/>
          <a:lstStyle/>
          <a:p>
            <a:r>
              <a:rPr lang="en-US" dirty="0"/>
              <a:t>~0.5 dB penalty due to WDM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B64068-0CCE-B42F-9975-7FCF03AB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571123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Measurements: WDM Mode, Power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0E40E-CF2E-4727-BA35-BEBF147A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847CC-E60A-4D7B-8A45-8ED321CC3E10}" type="slidenum">
              <a:rPr lang="en-US" altLang="fr-FR" smtClean="0"/>
              <a:pPr>
                <a:defRPr/>
              </a:pPr>
              <a:t>21</a:t>
            </a:fld>
            <a:endParaRPr lang="en-US" altLang="fr-FR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8738BC0-1CE1-9D3F-A28B-396FA901BC49}"/>
              </a:ext>
            </a:extLst>
          </p:cNvPr>
          <p:cNvSpPr txBox="1">
            <a:spLocks/>
          </p:cNvSpPr>
          <p:nvPr/>
        </p:nvSpPr>
        <p:spPr bwMode="auto">
          <a:xfrm>
            <a:off x="7103692" y="4861948"/>
            <a:ext cx="4833904" cy="92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kern="0" dirty="0"/>
              <a:t>Electronics: 2.8 pJ/bit</a:t>
            </a:r>
          </a:p>
          <a:p>
            <a:pPr>
              <a:spcAft>
                <a:spcPts val="600"/>
              </a:spcAft>
            </a:pPr>
            <a:r>
              <a:rPr lang="en-US" kern="0" dirty="0"/>
              <a:t>Laser: ~1 pJ/bit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5780EA3-BD2D-3805-DDC0-BCA3AF25F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306650"/>
              </p:ext>
            </p:extLst>
          </p:nvPr>
        </p:nvGraphicFramePr>
        <p:xfrm>
          <a:off x="6741357" y="1798722"/>
          <a:ext cx="4367780" cy="288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B3BFEDAF-C95F-36AF-2F78-D25102E49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1" y="1621320"/>
            <a:ext cx="5550705" cy="39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8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94207-23C8-56CB-EAE9-9E1DACC01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268A6E7-FAEE-7E77-098D-FF6A8008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1" y="4930736"/>
            <a:ext cx="10668000" cy="12132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DWDM per-</a:t>
            </a:r>
            <a:r>
              <a:rPr lang="el-GR" dirty="0"/>
              <a:t>λ</a:t>
            </a:r>
            <a:r>
              <a:rPr lang="en-US" dirty="0"/>
              <a:t> data rate is relatively low compared to CWDM</a:t>
            </a:r>
          </a:p>
          <a:p>
            <a:pPr lvl="1"/>
            <a:r>
              <a:rPr lang="en-US" dirty="0"/>
              <a:t>Can utilize wide and parallel D2D interface (</a:t>
            </a:r>
            <a:r>
              <a:rPr lang="en-US" dirty="0" err="1"/>
              <a:t>UCIe</a:t>
            </a:r>
            <a:r>
              <a:rPr lang="en-US" dirty="0"/>
              <a:t>, AIB, </a:t>
            </a:r>
            <a:r>
              <a:rPr lang="en-US" dirty="0" err="1"/>
              <a:t>BoW</a:t>
            </a:r>
            <a:r>
              <a:rPr lang="en-US" dirty="0"/>
              <a:t>, </a:t>
            </a:r>
            <a:r>
              <a:rPr lang="en-US" dirty="0" err="1"/>
              <a:t>OpenHBI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No need power-hungry SerDes</a:t>
            </a:r>
          </a:p>
          <a:p>
            <a:pPr lvl="2"/>
            <a:r>
              <a:rPr lang="en-US" dirty="0"/>
              <a:t>Preserve low power and low latency</a:t>
            </a:r>
          </a:p>
          <a:p>
            <a:endParaRPr lang="en-US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0C9925F-0CC7-9D42-3FE8-1DA8E9DA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395289"/>
            <a:ext cx="10668000" cy="5476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Summary of NRZ DWDM Links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94CD478-9644-58B5-A055-0BB23DE8F797}"/>
              </a:ext>
            </a:extLst>
          </p:cNvPr>
          <p:cNvGraphicFramePr>
            <a:graphicFrameLocks noGrp="1"/>
          </p:cNvGraphicFramePr>
          <p:nvPr/>
        </p:nvGraphicFramePr>
        <p:xfrm>
          <a:off x="166438" y="1284624"/>
          <a:ext cx="8949850" cy="301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550">
                  <a:extLst>
                    <a:ext uri="{9D8B030D-6E8A-4147-A177-3AD203B41FA5}">
                      <a16:colId xmlns:a16="http://schemas.microsoft.com/office/drawing/2014/main" val="80229429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265733801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863205860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108639873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3528878379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3903273793"/>
                    </a:ext>
                  </a:extLst>
                </a:gridCol>
                <a:gridCol w="1278550">
                  <a:extLst>
                    <a:ext uri="{9D8B030D-6E8A-4147-A177-3AD203B41FA5}">
                      <a16:colId xmlns:a16="http://schemas.microsoft.com/office/drawing/2014/main" val="968216177"/>
                    </a:ext>
                  </a:extLst>
                </a:gridCol>
              </a:tblGrid>
              <a:tr h="288160">
                <a:tc gridSpan="2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latin typeface="+mj-lt"/>
                        </a:rPr>
                        <a:t> IMEC</a:t>
                      </a:r>
                      <a:r>
                        <a:rPr lang="zh-TW" altLang="en-US" sz="1000" b="0" dirty="0">
                          <a:latin typeface="+mj-lt"/>
                        </a:rPr>
                        <a:t> </a:t>
                      </a:r>
                      <a:r>
                        <a:rPr lang="en-US" altLang="zh-TW" sz="1000" b="0" dirty="0">
                          <a:latin typeface="+mj-lt"/>
                        </a:rPr>
                        <a:t>ISSCC</a:t>
                      </a:r>
                      <a:r>
                        <a:rPr lang="zh-TW" altLang="en-US" sz="1000" b="0" dirty="0">
                          <a:latin typeface="+mj-lt"/>
                        </a:rPr>
                        <a:t> </a:t>
                      </a:r>
                      <a:r>
                        <a:rPr lang="en-US" altLang="zh-TW" sz="1000" b="0" dirty="0">
                          <a:latin typeface="+mj-lt"/>
                        </a:rPr>
                        <a:t>2015</a:t>
                      </a:r>
                      <a:endParaRPr lang="en-US" sz="1000" b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0" dirty="0">
                          <a:latin typeface="+mj-lt"/>
                        </a:rPr>
                        <a:t> </a:t>
                      </a:r>
                      <a:r>
                        <a:rPr lang="en-US" sz="1000" b="0" dirty="0">
                          <a:latin typeface="+mj-lt"/>
                        </a:rPr>
                        <a:t>Intel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VLSI 2022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dirty="0">
                          <a:latin typeface="+mj-lt"/>
                        </a:rPr>
                        <a:t>AMD</a:t>
                      </a:r>
                    </a:p>
                    <a:p>
                      <a:pPr algn="ctr"/>
                      <a:r>
                        <a:rPr lang="en-US" altLang="zh-TW" sz="1000" b="0" dirty="0">
                          <a:latin typeface="+mj-lt"/>
                        </a:rPr>
                        <a:t>ISSCC 2023</a:t>
                      </a:r>
                      <a:endParaRPr lang="en-US" sz="1000" b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Intel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VLSI 2023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Ayar Labs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VLSI 2024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176609"/>
                  </a:ext>
                </a:extLst>
              </a:tr>
              <a:tr h="199044">
                <a:tc gridSpan="2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771001"/>
                  </a:ext>
                </a:extLst>
              </a:tr>
              <a:tr h="250425">
                <a:tc rowSpan="2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j-lt"/>
                      </a:endParaRPr>
                    </a:p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Process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EIC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40nm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E0E4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7nm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28nm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25191"/>
                  </a:ext>
                </a:extLst>
              </a:tr>
              <a:tr h="28707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PIC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130nm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45nm SOI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Intel </a:t>
                      </a:r>
                      <a:r>
                        <a:rPr lang="en-US" sz="1200" dirty="0" err="1">
                          <a:latin typeface="+mj-lt"/>
                        </a:rPr>
                        <a:t>SiPh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E0E4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297362"/>
                  </a:ext>
                </a:extLst>
              </a:tr>
              <a:tr h="2504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# of wavelengths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75729"/>
                  </a:ext>
                </a:extLst>
              </a:tr>
              <a:tr h="2504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Per-</a:t>
                      </a:r>
                      <a:r>
                        <a:rPr lang="el-GR" sz="1000" dirty="0">
                          <a:latin typeface="+mj-lt"/>
                        </a:rPr>
                        <a:t>λ</a:t>
                      </a:r>
                      <a:r>
                        <a:rPr lang="en-US" sz="1000" dirty="0">
                          <a:latin typeface="+mj-lt"/>
                        </a:rPr>
                        <a:t> Data Rate (Gbps)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511369"/>
                  </a:ext>
                </a:extLst>
              </a:tr>
              <a:tr h="2404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j-lt"/>
                        </a:rPr>
                        <a:t>Per-Fiber Data Rate (Gbps)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  <a:endParaRPr lang="en-US" sz="1200" dirty="0"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993857"/>
                  </a:ext>
                </a:extLst>
              </a:tr>
              <a:tr h="25042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Modulation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86972"/>
                  </a:ext>
                </a:extLst>
              </a:tr>
              <a:tr h="28816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RX</a:t>
                      </a:r>
                      <a:r>
                        <a:rPr lang="zh-TW" altLang="en-US" sz="1000" dirty="0">
                          <a:latin typeface="+mj-lt"/>
                        </a:rPr>
                        <a:t> </a:t>
                      </a:r>
                      <a:r>
                        <a:rPr lang="en-US" altLang="zh-TW" sz="1000" dirty="0">
                          <a:latin typeface="+mj-lt"/>
                        </a:rPr>
                        <a:t>Sensitivity OMA (dBm) @ 1e-12</a:t>
                      </a:r>
                      <a:endParaRPr lang="en-US" sz="10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N/A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-10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-14.2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191781"/>
                  </a:ext>
                </a:extLst>
              </a:tr>
              <a:tr h="4013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Energy Efficiency (</a:t>
                      </a:r>
                      <a:r>
                        <a:rPr lang="en-US" sz="1000" dirty="0" err="1">
                          <a:latin typeface="+mj-lt"/>
                        </a:rPr>
                        <a:t>pJ</a:t>
                      </a:r>
                      <a:r>
                        <a:rPr lang="en-US" sz="1000" dirty="0">
                          <a:latin typeface="+mj-lt"/>
                        </a:rPr>
                        <a:t>/b)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2.33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0.96 (RX</a:t>
                      </a:r>
                      <a:r>
                        <a:rPr lang="zh-TW" alt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 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only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3.8 (RX only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  <a:endParaRPr lang="en-US" sz="1200" dirty="0">
                        <a:highlight>
                          <a:srgbClr val="00FF00"/>
                        </a:highligh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3.45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600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1FAD8B-984C-69C3-6068-3BD1305557B5}"/>
              </a:ext>
            </a:extLst>
          </p:cNvPr>
          <p:cNvGraphicFramePr>
            <a:graphicFrameLocks noGrp="1"/>
          </p:cNvGraphicFramePr>
          <p:nvPr/>
        </p:nvGraphicFramePr>
        <p:xfrm>
          <a:off x="9242021" y="1284317"/>
          <a:ext cx="1278550" cy="301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550">
                  <a:extLst>
                    <a:ext uri="{9D8B030D-6E8A-4147-A177-3AD203B41FA5}">
                      <a16:colId xmlns:a16="http://schemas.microsoft.com/office/drawing/2014/main" val="1629227706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NVIDIA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2026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961540"/>
                  </a:ext>
                </a:extLst>
              </a:tr>
              <a:tr h="19904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69726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7nm </a:t>
                      </a:r>
                      <a:r>
                        <a:rPr lang="en-US" sz="1200" dirty="0" err="1">
                          <a:latin typeface="+mj-lt"/>
                        </a:rPr>
                        <a:t>finFET</a:t>
                      </a:r>
                      <a:r>
                        <a:rPr lang="en-US" sz="1200" dirty="0">
                          <a:latin typeface="+mj-lt"/>
                        </a:rPr>
                        <a:t>+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91072"/>
                  </a:ext>
                </a:extLst>
              </a:tr>
              <a:tr h="2870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65nm PIC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71849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371907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171421"/>
                  </a:ext>
                </a:extLst>
              </a:tr>
              <a:tr h="2404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  <a:endParaRPr lang="en-US" sz="1200" dirty="0"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00799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118838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-16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237961"/>
                  </a:ext>
                </a:extLst>
              </a:tr>
              <a:tr h="4013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2.59 (RX only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  <a:endParaRPr lang="en-US" sz="1200" dirty="0">
                        <a:highlight>
                          <a:srgbClr val="00FF00"/>
                        </a:highligh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4656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1B60B8-8077-2CD2-2AEC-123BFB1AF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633735"/>
              </p:ext>
            </p:extLst>
          </p:nvPr>
        </p:nvGraphicFramePr>
        <p:xfrm>
          <a:off x="10585912" y="1270462"/>
          <a:ext cx="1278550" cy="301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550">
                  <a:extLst>
                    <a:ext uri="{9D8B030D-6E8A-4147-A177-3AD203B41FA5}">
                      <a16:colId xmlns:a16="http://schemas.microsoft.com/office/drawing/2014/main" val="1629227706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Celestial</a:t>
                      </a:r>
                    </a:p>
                    <a:p>
                      <a:pPr algn="ctr"/>
                      <a:r>
                        <a:rPr lang="en-US" sz="1000" b="0" dirty="0">
                          <a:latin typeface="+mj-lt"/>
                        </a:rPr>
                        <a:t>2025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961540"/>
                  </a:ext>
                </a:extLst>
              </a:tr>
              <a:tr h="19904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TRX</a:t>
                      </a:r>
                      <a:endParaRPr lang="en-US" sz="1200" dirty="0">
                        <a:latin typeface="+mj-lt"/>
                      </a:endParaRPr>
                    </a:p>
                  </a:txBody>
                  <a:tcPr>
                    <a:solidFill>
                      <a:srgbClr val="F0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69726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5nm </a:t>
                      </a:r>
                      <a:r>
                        <a:rPr lang="en-US" sz="1200" dirty="0" err="1">
                          <a:latin typeface="+mj-lt"/>
                        </a:rPr>
                        <a:t>finFET</a:t>
                      </a:r>
                      <a:r>
                        <a:rPr lang="en-US" sz="1200" dirty="0">
                          <a:latin typeface="+mj-lt"/>
                        </a:rPr>
                        <a:t>+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91072"/>
                  </a:ext>
                </a:extLst>
              </a:tr>
              <a:tr h="2870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PIC</a:t>
                      </a:r>
                    </a:p>
                  </a:txBody>
                  <a:tcPr>
                    <a:solidFill>
                      <a:srgbClr val="E0E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71849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371907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171421"/>
                  </a:ext>
                </a:extLst>
              </a:tr>
              <a:tr h="2404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highlight>
                            <a:srgbClr val="FFFF00"/>
                          </a:highlight>
                          <a:latin typeface="+mj-lt"/>
                        </a:rPr>
                        <a:t>256</a:t>
                      </a:r>
                      <a:endParaRPr lang="en-US" sz="1200" dirty="0">
                        <a:highlight>
                          <a:srgbClr val="FFFF00"/>
                        </a:highligh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500799"/>
                  </a:ext>
                </a:extLst>
              </a:tr>
              <a:tr h="2504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NRZ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118838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+mj-lt"/>
                        </a:rPr>
                        <a:t>-11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237961"/>
                  </a:ext>
                </a:extLst>
              </a:tr>
              <a:tr h="4013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00FF00"/>
                          </a:highlight>
                          <a:latin typeface="+mj-lt"/>
                        </a:rPr>
                        <a:t>2.8 (RX only</a:t>
                      </a:r>
                      <a:r>
                        <a:rPr lang="en-US" altLang="zh-TW" sz="1200" dirty="0">
                          <a:highlight>
                            <a:srgbClr val="00FF00"/>
                          </a:highlight>
                          <a:latin typeface="+mj-lt"/>
                        </a:rPr>
                        <a:t>)</a:t>
                      </a:r>
                      <a:endParaRPr lang="en-US" sz="1200" dirty="0">
                        <a:highlight>
                          <a:srgbClr val="00FF00"/>
                        </a:highligh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46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79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">
            <a:extLst>
              <a:ext uri="{FF2B5EF4-FFF2-40B4-BE49-F238E27FC236}">
                <a16:creationId xmlns:a16="http://schemas.microsoft.com/office/drawing/2014/main" id="{F335223E-191A-3366-55C0-0E58D40CEB2D}"/>
              </a:ext>
            </a:extLst>
          </p:cNvPr>
          <p:cNvSpPr txBox="1">
            <a:spLocks/>
          </p:cNvSpPr>
          <p:nvPr/>
        </p:nvSpPr>
        <p:spPr bwMode="auto">
          <a:xfrm>
            <a:off x="727440" y="533834"/>
            <a:ext cx="106680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TW" sz="3200" b="1" kern="0" dirty="0"/>
              <a:t>Scaling Options for CPO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D3C95FA1-0945-1E44-6A7B-202F26129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018" y="1171401"/>
            <a:ext cx="10875964" cy="54768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TW" sz="2000" dirty="0"/>
              <a:t>Multi-Row FAU enhances the escaped beachfront density from OE.</a:t>
            </a:r>
          </a:p>
          <a:p>
            <a:endParaRPr lang="zh-TW" altLang="en-US" sz="2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17D2CA2-8A00-7F1D-BC84-64EC702A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52" y="1738019"/>
            <a:ext cx="5442372" cy="2833981"/>
          </a:xfrm>
          <a:prstGeom prst="rect">
            <a:avLst/>
          </a:prstGeom>
        </p:spPr>
      </p:pic>
      <p:sp>
        <p:nvSpPr>
          <p:cNvPr id="26" name="投影片編號版面配置區 4">
            <a:extLst>
              <a:ext uri="{FF2B5EF4-FFF2-40B4-BE49-F238E27FC236}">
                <a16:creationId xmlns:a16="http://schemas.microsoft.com/office/drawing/2014/main" id="{31D41FD4-59A6-3774-4517-E72B9865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19310"/>
            <a:ext cx="2641600" cy="476250"/>
          </a:xfrm>
        </p:spPr>
        <p:txBody>
          <a:bodyPr/>
          <a:lstStyle/>
          <a:p>
            <a:pPr>
              <a:defRPr/>
            </a:pPr>
            <a:fld id="{911847CC-E60A-4D7B-8A45-8ED321CC3E10}" type="slidenum">
              <a:rPr lang="en-US" altLang="fr-FR" smtClean="0"/>
              <a:pPr>
                <a:defRPr/>
              </a:pPr>
              <a:t>23</a:t>
            </a:fld>
            <a:endParaRPr lang="en-US" altLang="fr-FR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B4D8C56-ADDA-6929-CBB4-56C70377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55" y="1808504"/>
            <a:ext cx="4140736" cy="2233295"/>
          </a:xfrm>
          <a:prstGeom prst="rect">
            <a:avLst/>
          </a:prstGeom>
        </p:spPr>
      </p:pic>
      <p:sp>
        <p:nvSpPr>
          <p:cNvPr id="32" name="TextBox 6">
            <a:extLst>
              <a:ext uri="{FF2B5EF4-FFF2-40B4-BE49-F238E27FC236}">
                <a16:creationId xmlns:a16="http://schemas.microsoft.com/office/drawing/2014/main" id="{AE5FB01A-B4D6-16E1-B011-77BA58F3C78C}"/>
              </a:ext>
            </a:extLst>
          </p:cNvPr>
          <p:cNvSpPr txBox="1"/>
          <p:nvPr/>
        </p:nvSpPr>
        <p:spPr>
          <a:xfrm>
            <a:off x="838995" y="4063870"/>
            <a:ext cx="4410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TW" sz="1000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Calibri" panose="020F0502020204030204" pitchFamily="34" charset="0"/>
              </a:rPr>
              <a:t>https://tspasemiconductor.substack.com/p/from-chips-to-optics-tsmcs-metalens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7E1EA-CBD6-CDBD-09F9-1F1199019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49" y="4400925"/>
            <a:ext cx="6090459" cy="23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41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66D0-04E4-A5F8-3652-A485E590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73359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Electrical Alternative: Co-Packaged Copper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85BFF-9F31-DE6D-C026-B8C390EF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24</a:t>
            </a:fld>
            <a:endParaRPr lang="en-US"/>
          </a:p>
        </p:txBody>
      </p:sp>
      <p:pic>
        <p:nvPicPr>
          <p:cNvPr id="2050" name="Picture 2" descr="Si-Fly HD NCC 389x216 Samtec 224 Gbps PAM4">
            <a:extLst>
              <a:ext uri="{FF2B5EF4-FFF2-40B4-BE49-F238E27FC236}">
                <a16:creationId xmlns:a16="http://schemas.microsoft.com/office/drawing/2014/main" id="{9FE70BD7-931B-1774-2314-C8B51EA5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09" y="4984781"/>
            <a:ext cx="2857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56ECA-EFCB-AB9F-E211-1B3488483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66" y="1699178"/>
            <a:ext cx="5209026" cy="204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5C028-4EB7-8A32-0ADE-EEC650746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738" y="1724506"/>
            <a:ext cx="3334215" cy="2438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3C461-63E2-A84A-6007-72A755BF4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141" y="3793007"/>
            <a:ext cx="2593476" cy="2932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F01FDF-4250-A264-B7D4-FA2ACB4599C8}"/>
              </a:ext>
            </a:extLst>
          </p:cNvPr>
          <p:cNvSpPr txBox="1"/>
          <p:nvPr/>
        </p:nvSpPr>
        <p:spPr>
          <a:xfrm>
            <a:off x="4438650" y="4414837"/>
            <a:ext cx="3102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Bandwidth density</a:t>
            </a:r>
          </a:p>
          <a:p>
            <a:r>
              <a:rPr lang="en-CA" dirty="0"/>
              <a:t>4*64*224/80 ~ 700 Gb/s/mm</a:t>
            </a:r>
          </a:p>
          <a:p>
            <a:r>
              <a:rPr lang="en-CA" dirty="0"/>
              <a:t>4*64*448/80 ~ 1.4 Tb/s/mm</a:t>
            </a:r>
          </a:p>
        </p:txBody>
      </p:sp>
    </p:spTree>
    <p:extLst>
      <p:ext uri="{BB962C8B-B14F-4D97-AF65-F5344CB8AC3E}">
        <p14:creationId xmlns:p14="http://schemas.microsoft.com/office/powerpoint/2010/main" val="3980933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1403-694B-1282-8B7B-55C6BA3D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76C7E-1B2B-A116-3035-FFF7CBFD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C9BDA-764D-5272-0E92-12E3B407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495996"/>
            <a:ext cx="12016617" cy="59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3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5717AD-3DE8-B9EE-EC59-442D14A67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96" y="315686"/>
            <a:ext cx="10972800" cy="990600"/>
          </a:xfrm>
        </p:spPr>
        <p:txBody>
          <a:bodyPr>
            <a:normAutofit/>
          </a:bodyPr>
          <a:lstStyle/>
          <a:p>
            <a:r>
              <a:rPr lang="en-US" b="1" dirty="0"/>
              <a:t>XPU to XPU/Switch Connectivity Options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3E3A90-D4BF-0B52-F3CF-58BB95E2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57" y="2986503"/>
            <a:ext cx="6141720" cy="1272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8B2357-702F-B3B8-8381-DE8CD7A5B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4" y="1166840"/>
            <a:ext cx="2324100" cy="1783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7437E-1313-F0E4-3D8F-25C7C36C7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212" y="1166839"/>
            <a:ext cx="2484120" cy="178308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B59589F-893C-8A54-CBD6-17964484B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19008" y="1180060"/>
            <a:ext cx="1927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US" dirty="0"/>
              <a:t>Nikola Nedovic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169717D-4831-9F84-C126-02542FE4B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26370" y="6356350"/>
            <a:ext cx="1927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EA80E154-F481-4FA3-9ECA-B30C6F9E2C0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3AE3D-8345-B6D9-7A47-AD74AA22A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87" y="4334613"/>
            <a:ext cx="5924204" cy="1081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5D457-D883-112A-AFDB-B4975CAF4AA3}"/>
              </a:ext>
            </a:extLst>
          </p:cNvPr>
          <p:cNvSpPr txBox="1"/>
          <p:nvPr/>
        </p:nvSpPr>
        <p:spPr>
          <a:xfrm>
            <a:off x="6740431" y="3059238"/>
            <a:ext cx="52421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Energy Efficiency:           0.3 </a:t>
            </a:r>
            <a:r>
              <a:rPr lang="en-CA" sz="1200" b="1" dirty="0" err="1"/>
              <a:t>pJ</a:t>
            </a:r>
            <a:r>
              <a:rPr lang="en-CA" sz="1200" b="1" dirty="0"/>
              <a:t>/bit    +    </a:t>
            </a:r>
            <a:r>
              <a:rPr lang="en-CA" sz="1200" b="1" dirty="0">
                <a:solidFill>
                  <a:srgbClr val="00B050"/>
                </a:solidFill>
              </a:rPr>
              <a:t>3 to 4 </a:t>
            </a:r>
            <a:r>
              <a:rPr lang="en-CA" sz="1200" b="1" dirty="0" err="1">
                <a:solidFill>
                  <a:srgbClr val="00B050"/>
                </a:solidFill>
              </a:rPr>
              <a:t>pJ</a:t>
            </a:r>
            <a:r>
              <a:rPr lang="en-CA" sz="1200" b="1" dirty="0">
                <a:solidFill>
                  <a:srgbClr val="00B050"/>
                </a:solidFill>
              </a:rPr>
              <a:t>/bit     </a:t>
            </a:r>
            <a:r>
              <a:rPr lang="en-CA" sz="1200" b="1" dirty="0"/>
              <a:t>+       0.3 </a:t>
            </a:r>
            <a:r>
              <a:rPr lang="en-CA" sz="1200" b="1" dirty="0" err="1"/>
              <a:t>pJ</a:t>
            </a:r>
            <a:r>
              <a:rPr lang="en-CA" sz="1200" b="1" dirty="0"/>
              <a:t>/bit</a:t>
            </a:r>
          </a:p>
          <a:p>
            <a:r>
              <a:rPr lang="en-CA" sz="1200" b="1" dirty="0"/>
              <a:t>Latency                              3 ns                       10 ns                         3ns</a:t>
            </a:r>
          </a:p>
          <a:p>
            <a:r>
              <a:rPr lang="en-CA" sz="1200" b="1" dirty="0"/>
              <a:t>Bandwidth :                     8x32 Gb/s = 256 Gb/s</a:t>
            </a:r>
          </a:p>
          <a:p>
            <a:r>
              <a:rPr lang="en-CA" sz="1200" b="1" dirty="0"/>
              <a:t>Bandwidth Density :        ~0.5 to 1 Tb/s/mm</a:t>
            </a:r>
          </a:p>
          <a:p>
            <a:r>
              <a:rPr lang="en-CA" sz="1200" b="1" dirty="0"/>
              <a:t>Cost:</a:t>
            </a:r>
            <a:r>
              <a:rPr lang="en-CA" sz="1200" b="1" dirty="0">
                <a:solidFill>
                  <a:srgbClr val="FF0000"/>
                </a:solidFill>
              </a:rPr>
              <a:t> High</a:t>
            </a:r>
          </a:p>
          <a:p>
            <a:r>
              <a:rPr lang="en-CA" sz="1200" b="1" dirty="0"/>
              <a:t>Additional Challenges: Thermal stability, volume manufacturability </a:t>
            </a:r>
          </a:p>
          <a:p>
            <a:r>
              <a:rPr lang="en-CA" sz="1200" b="1" dirty="0"/>
              <a:t>Reach 50 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59C27-DC29-241D-6359-7D789F651977}"/>
              </a:ext>
            </a:extLst>
          </p:cNvPr>
          <p:cNvSpPr txBox="1"/>
          <p:nvPr/>
        </p:nvSpPr>
        <p:spPr>
          <a:xfrm>
            <a:off x="6754285" y="4685762"/>
            <a:ext cx="5242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b="1" dirty="0"/>
              <a:t>Energy Efficiency:           0.3 </a:t>
            </a:r>
            <a:r>
              <a:rPr lang="en-CA" sz="1200" b="1" dirty="0" err="1"/>
              <a:t>pJ</a:t>
            </a:r>
            <a:r>
              <a:rPr lang="en-CA" sz="1200" b="1" dirty="0"/>
              <a:t>/bit    +    5 to 7 </a:t>
            </a:r>
            <a:r>
              <a:rPr lang="en-CA" sz="1200" b="1" dirty="0" err="1"/>
              <a:t>pJ</a:t>
            </a:r>
            <a:r>
              <a:rPr lang="en-CA" sz="1200" b="1" dirty="0"/>
              <a:t>/bit     +       0.3 </a:t>
            </a:r>
            <a:r>
              <a:rPr lang="en-CA" sz="1200" b="1" dirty="0" err="1"/>
              <a:t>pJ</a:t>
            </a:r>
            <a:r>
              <a:rPr lang="en-CA" sz="1200" b="1" dirty="0"/>
              <a:t>/bit</a:t>
            </a:r>
          </a:p>
          <a:p>
            <a:r>
              <a:rPr lang="en-CA" sz="1200" b="1" dirty="0"/>
              <a:t>Latency                              3 ns                       </a:t>
            </a:r>
            <a:r>
              <a:rPr lang="en-CA" sz="1200" b="1" dirty="0">
                <a:solidFill>
                  <a:srgbClr val="FF0000"/>
                </a:solidFill>
              </a:rPr>
              <a:t>100 ns</a:t>
            </a:r>
            <a:r>
              <a:rPr lang="en-CA" sz="1200" b="1" dirty="0"/>
              <a:t>                         3ns</a:t>
            </a:r>
          </a:p>
          <a:p>
            <a:r>
              <a:rPr lang="en-CA" sz="1200" b="1" dirty="0"/>
              <a:t>Bandwidth :                      4x64x 224 Gb/s</a:t>
            </a:r>
          </a:p>
          <a:p>
            <a:r>
              <a:rPr lang="en-CA" sz="1200" b="1" dirty="0"/>
              <a:t>Bandwidth Density :         0.7 to 1.4 Tb/</a:t>
            </a:r>
            <a:r>
              <a:rPr lang="en-CA" sz="1200" b="1" dirty="0" err="1"/>
              <a:t>smm</a:t>
            </a:r>
            <a:endParaRPr lang="en-CA" sz="1200" b="1" dirty="0"/>
          </a:p>
          <a:p>
            <a:r>
              <a:rPr lang="en-CA" sz="1200" b="1" dirty="0"/>
              <a:t>Cost: Low</a:t>
            </a:r>
          </a:p>
          <a:p>
            <a:r>
              <a:rPr lang="en-CA" sz="1200" b="1" dirty="0">
                <a:solidFill>
                  <a:srgbClr val="FF0000"/>
                </a:solidFill>
              </a:rPr>
              <a:t>Reach\: 1 m to 2 m </a:t>
            </a:r>
          </a:p>
        </p:txBody>
      </p:sp>
    </p:spTree>
    <p:extLst>
      <p:ext uri="{BB962C8B-B14F-4D97-AF65-F5344CB8AC3E}">
        <p14:creationId xmlns:p14="http://schemas.microsoft.com/office/powerpoint/2010/main" val="1210587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96798-77CD-92EB-EE95-6B9FB8966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9857"/>
            <a:ext cx="10972800" cy="882595"/>
          </a:xfrm>
        </p:spPr>
        <p:txBody>
          <a:bodyPr/>
          <a:lstStyle/>
          <a:p>
            <a:r>
              <a:rPr lang="en-CA" b="1" dirty="0"/>
              <a:t>Extending Electrical Link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2891B-FFD6-A6AB-DB4F-B0599F99A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37" y="1598212"/>
            <a:ext cx="5057029" cy="4341412"/>
          </a:xfrm>
        </p:spPr>
        <p:txBody>
          <a:bodyPr/>
          <a:lstStyle/>
          <a:p>
            <a:r>
              <a:rPr lang="en-CA" dirty="0"/>
              <a:t> Unlike Optical, the degree of freedom is very limited.</a:t>
            </a:r>
          </a:p>
          <a:p>
            <a:r>
              <a:rPr lang="en-CA" dirty="0"/>
              <a:t>Channel and connectors have to improve</a:t>
            </a:r>
          </a:p>
          <a:p>
            <a:r>
              <a:rPr lang="en-CA" dirty="0"/>
              <a:t>MLSD or other Advanced signal </a:t>
            </a:r>
          </a:p>
          <a:p>
            <a:pPr marL="0" indent="0">
              <a:buNone/>
            </a:pPr>
            <a:r>
              <a:rPr lang="en-CA" dirty="0"/>
              <a:t>  processing is a must [ Hossain    Shakiba’23 IEEE 802..]</a:t>
            </a:r>
          </a:p>
          <a:p>
            <a:r>
              <a:rPr lang="en-CA" dirty="0"/>
              <a:t>Combine MLSE with FEC to get</a:t>
            </a:r>
          </a:p>
          <a:p>
            <a:pPr marL="0" indent="0">
              <a:buNone/>
            </a:pPr>
            <a:r>
              <a:rPr lang="en-CA" dirty="0"/>
              <a:t>  More coding gain [ Prof. Carusone</a:t>
            </a:r>
          </a:p>
          <a:p>
            <a:pPr marL="0" indent="0">
              <a:buNone/>
            </a:pPr>
            <a:r>
              <a:rPr lang="en-CA" dirty="0"/>
              <a:t>   Group Design Con]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EAD3F-EDAA-49E4-59F1-7B310D71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148F3-0A97-8780-FAAF-1D51BB73F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746" y="1185738"/>
            <a:ext cx="5999934" cy="3068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A6E1E-7D82-EF3D-7102-0A79C9200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9"/>
          <a:stretch>
            <a:fillRect/>
          </a:stretch>
        </p:blipFill>
        <p:spPr>
          <a:xfrm>
            <a:off x="5417249" y="4341413"/>
            <a:ext cx="3456406" cy="2421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FEFB3-395D-B271-CB35-641E57737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970" y="4222143"/>
            <a:ext cx="3406244" cy="25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3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496C-D4D5-7FA3-6741-E8722926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2" y="533400"/>
            <a:ext cx="11378418" cy="990600"/>
          </a:xfrm>
        </p:spPr>
        <p:txBody>
          <a:bodyPr>
            <a:normAutofit/>
          </a:bodyPr>
          <a:lstStyle/>
          <a:p>
            <a:r>
              <a:rPr lang="en-CA" sz="3200" b="1" dirty="0"/>
              <a:t>Bandwidth Density Enhancement with Micro-LED Array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FD29D-3E3A-8A24-213E-F3B55641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1BFB2-6904-3F0E-794E-CBFAFB63F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3" y="1943884"/>
            <a:ext cx="10255535" cy="4319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3318F-6863-3B15-6155-860C3BD3A654}"/>
              </a:ext>
            </a:extLst>
          </p:cNvPr>
          <p:cNvSpPr txBox="1"/>
          <p:nvPr/>
        </p:nvSpPr>
        <p:spPr>
          <a:xfrm>
            <a:off x="561703" y="1613263"/>
            <a:ext cx="154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Avicena</a:t>
            </a:r>
            <a:r>
              <a:rPr lang="en-CA" dirty="0"/>
              <a:t> Tech</a:t>
            </a:r>
          </a:p>
        </p:txBody>
      </p:sp>
    </p:spTree>
    <p:extLst>
      <p:ext uri="{BB962C8B-B14F-4D97-AF65-F5344CB8AC3E}">
        <p14:creationId xmlns:p14="http://schemas.microsoft.com/office/powerpoint/2010/main" val="539579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BDB0-C111-F16E-03CC-E12D58AA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Micro-LED Array-Based Slow and Wide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49923-951B-721F-A4F9-79F951F2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22CFE-15C9-FFFE-284F-82E23977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56" r="43375"/>
          <a:stretch>
            <a:fillRect/>
          </a:stretch>
        </p:blipFill>
        <p:spPr>
          <a:xfrm>
            <a:off x="863228" y="1725930"/>
            <a:ext cx="4954642" cy="4905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963F9-69C9-4B7F-2C3D-64CF3803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696" y="1794510"/>
            <a:ext cx="5752096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05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B4D7-D551-8DDC-1550-95634853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3CC77-F25E-6EDE-D2EA-CFD696F91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3200" dirty="0"/>
              <a:t>Evolution of Optical Links towards lower power </a:t>
            </a:r>
          </a:p>
          <a:p>
            <a:r>
              <a:rPr lang="en-CA" sz="3200" dirty="0"/>
              <a:t>Silicon Photonics</a:t>
            </a:r>
          </a:p>
          <a:p>
            <a:pPr lvl="1"/>
            <a:r>
              <a:rPr lang="en-CA" sz="2800" dirty="0"/>
              <a:t>Monolithic vs Co-Packaged</a:t>
            </a:r>
          </a:p>
          <a:p>
            <a:pPr lvl="1"/>
            <a:r>
              <a:rPr lang="en-CA" sz="2800" dirty="0"/>
              <a:t>Approach 1: Wide Parallel Interface</a:t>
            </a:r>
          </a:p>
          <a:p>
            <a:pPr lvl="1"/>
            <a:r>
              <a:rPr lang="en-CA" sz="2800" dirty="0"/>
              <a:t>Approach 2: Optimizing bandwidth/</a:t>
            </a:r>
            <a:r>
              <a:rPr lang="el-GR" sz="2800" dirty="0"/>
              <a:t>λ</a:t>
            </a:r>
            <a:r>
              <a:rPr lang="en-CA" sz="2800" dirty="0"/>
              <a:t> </a:t>
            </a:r>
          </a:p>
          <a:p>
            <a:r>
              <a:rPr lang="en-CA" sz="3200" dirty="0"/>
              <a:t>Electrical Alternative: Co-packaged Copper</a:t>
            </a:r>
          </a:p>
          <a:p>
            <a:r>
              <a:rPr lang="en-CA" sz="3200" dirty="0"/>
              <a:t>What about On Package Photonics?</a:t>
            </a:r>
          </a:p>
          <a:p>
            <a:r>
              <a:rPr lang="en-CA" sz="3200" dirty="0"/>
              <a:t>What about On Die photonics? </a:t>
            </a:r>
          </a:p>
          <a:p>
            <a:r>
              <a:rPr lang="en-CA" sz="32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A33A8-CD19-5C80-90F2-31E7FB80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0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0082-B78E-2427-15B6-CB128008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Photonic Die to Die with longer 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76BC-4C7A-5242-D7B1-ACBDEE308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642" y="2961564"/>
            <a:ext cx="4992757" cy="3515436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SNR and bandwidth limitations must be addressed through innovative modulation</a:t>
            </a:r>
          </a:p>
          <a:p>
            <a:r>
              <a:rPr lang="en-CA" dirty="0"/>
              <a:t>Reach: up to 10 meters</a:t>
            </a:r>
          </a:p>
          <a:p>
            <a:r>
              <a:rPr lang="en-CA" dirty="0"/>
              <a:t>Micro-LED bump mitch can be 15 to 20 um</a:t>
            </a:r>
          </a:p>
          <a:p>
            <a:r>
              <a:rPr lang="en-CA" dirty="0"/>
              <a:t>Possible Bandwidth Density:</a:t>
            </a:r>
          </a:p>
          <a:p>
            <a:pPr marL="0" indent="0">
              <a:buNone/>
            </a:pPr>
            <a:r>
              <a:rPr lang="en-CA" dirty="0"/>
              <a:t>  60 x 60 x 5Gb/s </a:t>
            </a:r>
            <a:r>
              <a:rPr lang="en-CA" dirty="0">
                <a:sym typeface="Wingdings" panose="05000000000000000000" pitchFamily="2" charset="2"/>
              </a:rPr>
              <a:t> 18 Tb/s/mm^2</a:t>
            </a:r>
          </a:p>
          <a:p>
            <a:r>
              <a:rPr lang="en-CA" dirty="0">
                <a:sym typeface="Wingdings" panose="05000000000000000000" pitchFamily="2" charset="2"/>
              </a:rPr>
              <a:t>Can we do it with 2 </a:t>
            </a:r>
            <a:r>
              <a:rPr lang="en-CA" dirty="0" err="1">
                <a:sym typeface="Wingdings" panose="05000000000000000000" pitchFamily="2" charset="2"/>
              </a:rPr>
              <a:t>pJ</a:t>
            </a:r>
            <a:r>
              <a:rPr lang="en-CA" dirty="0">
                <a:sym typeface="Wingdings" panose="05000000000000000000" pitchFamily="2" charset="2"/>
              </a:rPr>
              <a:t>/bit?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4033C-D3EA-8CC4-7820-5362101CC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7D947D-DB1A-FF5B-0DCB-B4DA3A0ABAE8}"/>
              </a:ext>
            </a:extLst>
          </p:cNvPr>
          <p:cNvGrpSpPr/>
          <p:nvPr/>
        </p:nvGrpSpPr>
        <p:grpSpPr>
          <a:xfrm rot="3178370" flipH="1">
            <a:off x="8756477" y="2200805"/>
            <a:ext cx="180000" cy="144000"/>
            <a:chOff x="10535387" y="3393336"/>
            <a:chExt cx="207264" cy="169164"/>
          </a:xfrm>
          <a:solidFill>
            <a:schemeClr val="tx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1596B7-9246-167E-0C28-09ABA16DA4F8}"/>
                </a:ext>
              </a:extLst>
            </p:cNvPr>
            <p:cNvSpPr/>
            <p:nvPr/>
          </p:nvSpPr>
          <p:spPr>
            <a:xfrm>
              <a:off x="10535387" y="350763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7F7EAD-7406-4762-C08E-ECC508BD08BB}"/>
                </a:ext>
              </a:extLst>
            </p:cNvPr>
            <p:cNvSpPr/>
            <p:nvPr/>
          </p:nvSpPr>
          <p:spPr>
            <a:xfrm>
              <a:off x="10611587" y="345048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D8375C-0488-CB07-7D88-10527FE2C06F}"/>
                </a:ext>
              </a:extLst>
            </p:cNvPr>
            <p:cNvSpPr/>
            <p:nvPr/>
          </p:nvSpPr>
          <p:spPr>
            <a:xfrm>
              <a:off x="10687787" y="339333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B204CB-ED93-A1CA-651C-E603015523FC}"/>
              </a:ext>
            </a:extLst>
          </p:cNvPr>
          <p:cNvGrpSpPr/>
          <p:nvPr/>
        </p:nvGrpSpPr>
        <p:grpSpPr>
          <a:xfrm>
            <a:off x="8392220" y="1814746"/>
            <a:ext cx="957262" cy="302515"/>
            <a:chOff x="7958138" y="2121598"/>
            <a:chExt cx="957262" cy="42386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E4A25D-2DA1-48F2-CBD4-A17D33A7D471}"/>
                </a:ext>
              </a:extLst>
            </p:cNvPr>
            <p:cNvCxnSpPr>
              <a:cxnSpLocks/>
              <a:endCxn id="12" idx="0"/>
            </p:cNvCxnSpPr>
            <p:nvPr/>
          </p:nvCxnSpPr>
          <p:spPr bwMode="auto">
            <a:xfrm>
              <a:off x="8471891" y="2193783"/>
              <a:ext cx="2238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97E9-93EB-A100-462B-5C244BA6D2AE}"/>
                </a:ext>
              </a:extLst>
            </p:cNvPr>
            <p:cNvCxnSpPr>
              <a:cxnSpLocks/>
              <a:endCxn id="12" idx="4"/>
            </p:cNvCxnSpPr>
            <p:nvPr/>
          </p:nvCxnSpPr>
          <p:spPr bwMode="auto">
            <a:xfrm flipV="1">
              <a:off x="8473478" y="2432748"/>
              <a:ext cx="22224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427B881-B55E-D982-FEAE-67615C08A29A}"/>
                </a:ext>
              </a:extLst>
            </p:cNvPr>
            <p:cNvSpPr/>
            <p:nvPr/>
          </p:nvSpPr>
          <p:spPr bwMode="auto">
            <a:xfrm>
              <a:off x="8619520" y="2202560"/>
              <a:ext cx="152400" cy="2301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47A8E329-26BE-DF18-E630-68C2F2AF9E5F}"/>
                </a:ext>
              </a:extLst>
            </p:cNvPr>
            <p:cNvSpPr/>
            <p:nvPr/>
          </p:nvSpPr>
          <p:spPr bwMode="auto">
            <a:xfrm>
              <a:off x="8411566" y="2121598"/>
              <a:ext cx="101600" cy="398463"/>
            </a:xfrm>
            <a:custGeom>
              <a:avLst/>
              <a:gdLst>
                <a:gd name="connsiteX0" fmla="*/ 101600 w 101600"/>
                <a:gd name="connsiteY0" fmla="*/ 0 h 397933"/>
                <a:gd name="connsiteX1" fmla="*/ 16933 w 101600"/>
                <a:gd name="connsiteY1" fmla="*/ 169333 h 397933"/>
                <a:gd name="connsiteX2" fmla="*/ 84666 w 101600"/>
                <a:gd name="connsiteY2" fmla="*/ 237067 h 397933"/>
                <a:gd name="connsiteX3" fmla="*/ 0 w 101600"/>
                <a:gd name="connsiteY3" fmla="*/ 397933 h 39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00" h="397933">
                  <a:moveTo>
                    <a:pt x="101600" y="0"/>
                  </a:moveTo>
                  <a:cubicBezTo>
                    <a:pt x="60677" y="64911"/>
                    <a:pt x="19755" y="129822"/>
                    <a:pt x="16933" y="169333"/>
                  </a:cubicBezTo>
                  <a:cubicBezTo>
                    <a:pt x="14111" y="208844"/>
                    <a:pt x="87488" y="198967"/>
                    <a:pt x="84666" y="237067"/>
                  </a:cubicBezTo>
                  <a:cubicBezTo>
                    <a:pt x="81844" y="275167"/>
                    <a:pt x="40922" y="336550"/>
                    <a:pt x="0" y="397933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1838AA66-1061-6E25-09D9-4FEFCADEBD38}"/>
                </a:ext>
              </a:extLst>
            </p:cNvPr>
            <p:cNvSpPr/>
            <p:nvPr/>
          </p:nvSpPr>
          <p:spPr bwMode="auto">
            <a:xfrm>
              <a:off x="8343303" y="2146998"/>
              <a:ext cx="101600" cy="398463"/>
            </a:xfrm>
            <a:custGeom>
              <a:avLst/>
              <a:gdLst>
                <a:gd name="connsiteX0" fmla="*/ 101600 w 101600"/>
                <a:gd name="connsiteY0" fmla="*/ 0 h 397933"/>
                <a:gd name="connsiteX1" fmla="*/ 16933 w 101600"/>
                <a:gd name="connsiteY1" fmla="*/ 169333 h 397933"/>
                <a:gd name="connsiteX2" fmla="*/ 84666 w 101600"/>
                <a:gd name="connsiteY2" fmla="*/ 237067 h 397933"/>
                <a:gd name="connsiteX3" fmla="*/ 0 w 101600"/>
                <a:gd name="connsiteY3" fmla="*/ 397933 h 39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00" h="397933">
                  <a:moveTo>
                    <a:pt x="101600" y="0"/>
                  </a:moveTo>
                  <a:cubicBezTo>
                    <a:pt x="60677" y="64911"/>
                    <a:pt x="19755" y="129822"/>
                    <a:pt x="16933" y="169333"/>
                  </a:cubicBezTo>
                  <a:cubicBezTo>
                    <a:pt x="14111" y="208844"/>
                    <a:pt x="87488" y="198967"/>
                    <a:pt x="84666" y="237067"/>
                  </a:cubicBezTo>
                  <a:cubicBezTo>
                    <a:pt x="81844" y="275167"/>
                    <a:pt x="40922" y="336550"/>
                    <a:pt x="0" y="397933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B808676-BB6F-4322-01E0-9397FAD1119B}"/>
                </a:ext>
              </a:extLst>
            </p:cNvPr>
            <p:cNvCxnSpPr>
              <a:cxnSpLocks/>
              <a:endCxn id="17" idx="0"/>
            </p:cNvCxnSpPr>
            <p:nvPr/>
          </p:nvCxnSpPr>
          <p:spPr bwMode="auto">
            <a:xfrm flipH="1">
              <a:off x="8167097" y="2193783"/>
              <a:ext cx="21907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861E03-07C0-C48F-A22F-CD3A995FA630}"/>
                </a:ext>
              </a:extLst>
            </p:cNvPr>
            <p:cNvCxnSpPr/>
            <p:nvPr/>
          </p:nvCxnSpPr>
          <p:spPr bwMode="auto">
            <a:xfrm rot="16200000" flipV="1">
              <a:off x="8271927" y="2332685"/>
              <a:ext cx="0" cy="2160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A268EB-72D8-774C-6057-A61A6D6873EF}"/>
                </a:ext>
              </a:extLst>
            </p:cNvPr>
            <p:cNvSpPr/>
            <p:nvPr/>
          </p:nvSpPr>
          <p:spPr bwMode="auto">
            <a:xfrm flipH="1">
              <a:off x="8090897" y="2202560"/>
              <a:ext cx="152400" cy="2301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DEBD461-F92C-E26E-58B3-7A48F0068E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58138" y="2321426"/>
              <a:ext cx="218479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541E2B-DA36-F643-7D93-71296B05D57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72525" y="2311902"/>
              <a:ext cx="14287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3D8BCB-69E3-FB24-67FE-8775E9E64F33}"/>
              </a:ext>
            </a:extLst>
          </p:cNvPr>
          <p:cNvGrpSpPr/>
          <p:nvPr/>
        </p:nvGrpSpPr>
        <p:grpSpPr>
          <a:xfrm>
            <a:off x="8377932" y="2419579"/>
            <a:ext cx="957262" cy="302515"/>
            <a:chOff x="7958138" y="2121598"/>
            <a:chExt cx="957262" cy="42386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64884C-C6B1-05E9-9FF9-FE7F6FC4264B}"/>
                </a:ext>
              </a:extLst>
            </p:cNvPr>
            <p:cNvCxnSpPr>
              <a:cxnSpLocks/>
              <a:endCxn id="23" idx="0"/>
            </p:cNvCxnSpPr>
            <p:nvPr/>
          </p:nvCxnSpPr>
          <p:spPr bwMode="auto">
            <a:xfrm>
              <a:off x="8471891" y="2193783"/>
              <a:ext cx="2238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F8A2A1-A8EF-FF60-A65F-3168A53CFA7B}"/>
                </a:ext>
              </a:extLst>
            </p:cNvPr>
            <p:cNvCxnSpPr>
              <a:cxnSpLocks/>
              <a:endCxn id="23" idx="4"/>
            </p:cNvCxnSpPr>
            <p:nvPr/>
          </p:nvCxnSpPr>
          <p:spPr bwMode="auto">
            <a:xfrm flipV="1">
              <a:off x="8473478" y="2432748"/>
              <a:ext cx="22224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F7010D5-6B86-37F7-00BA-292DABE3B0BD}"/>
                </a:ext>
              </a:extLst>
            </p:cNvPr>
            <p:cNvSpPr/>
            <p:nvPr/>
          </p:nvSpPr>
          <p:spPr bwMode="auto">
            <a:xfrm>
              <a:off x="8619520" y="2202560"/>
              <a:ext cx="152400" cy="2301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CCF85DEE-D298-8D5D-7ED0-5CE38EC0A638}"/>
                </a:ext>
              </a:extLst>
            </p:cNvPr>
            <p:cNvSpPr/>
            <p:nvPr/>
          </p:nvSpPr>
          <p:spPr bwMode="auto">
            <a:xfrm>
              <a:off x="8411566" y="2121598"/>
              <a:ext cx="101600" cy="398463"/>
            </a:xfrm>
            <a:custGeom>
              <a:avLst/>
              <a:gdLst>
                <a:gd name="connsiteX0" fmla="*/ 101600 w 101600"/>
                <a:gd name="connsiteY0" fmla="*/ 0 h 397933"/>
                <a:gd name="connsiteX1" fmla="*/ 16933 w 101600"/>
                <a:gd name="connsiteY1" fmla="*/ 169333 h 397933"/>
                <a:gd name="connsiteX2" fmla="*/ 84666 w 101600"/>
                <a:gd name="connsiteY2" fmla="*/ 237067 h 397933"/>
                <a:gd name="connsiteX3" fmla="*/ 0 w 101600"/>
                <a:gd name="connsiteY3" fmla="*/ 397933 h 39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00" h="397933">
                  <a:moveTo>
                    <a:pt x="101600" y="0"/>
                  </a:moveTo>
                  <a:cubicBezTo>
                    <a:pt x="60677" y="64911"/>
                    <a:pt x="19755" y="129822"/>
                    <a:pt x="16933" y="169333"/>
                  </a:cubicBezTo>
                  <a:cubicBezTo>
                    <a:pt x="14111" y="208844"/>
                    <a:pt x="87488" y="198967"/>
                    <a:pt x="84666" y="237067"/>
                  </a:cubicBezTo>
                  <a:cubicBezTo>
                    <a:pt x="81844" y="275167"/>
                    <a:pt x="40922" y="336550"/>
                    <a:pt x="0" y="397933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000000"/>
                </a:solidFill>
              </a:endParaRPr>
            </a:p>
          </p:txBody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D9441158-8D2A-8ADF-D1CB-9A2F3D50239F}"/>
                </a:ext>
              </a:extLst>
            </p:cNvPr>
            <p:cNvSpPr/>
            <p:nvPr/>
          </p:nvSpPr>
          <p:spPr bwMode="auto">
            <a:xfrm>
              <a:off x="8343303" y="2146998"/>
              <a:ext cx="101600" cy="398463"/>
            </a:xfrm>
            <a:custGeom>
              <a:avLst/>
              <a:gdLst>
                <a:gd name="connsiteX0" fmla="*/ 101600 w 101600"/>
                <a:gd name="connsiteY0" fmla="*/ 0 h 397933"/>
                <a:gd name="connsiteX1" fmla="*/ 16933 w 101600"/>
                <a:gd name="connsiteY1" fmla="*/ 169333 h 397933"/>
                <a:gd name="connsiteX2" fmla="*/ 84666 w 101600"/>
                <a:gd name="connsiteY2" fmla="*/ 237067 h 397933"/>
                <a:gd name="connsiteX3" fmla="*/ 0 w 101600"/>
                <a:gd name="connsiteY3" fmla="*/ 397933 h 39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600" h="397933">
                  <a:moveTo>
                    <a:pt x="101600" y="0"/>
                  </a:moveTo>
                  <a:cubicBezTo>
                    <a:pt x="60677" y="64911"/>
                    <a:pt x="19755" y="129822"/>
                    <a:pt x="16933" y="169333"/>
                  </a:cubicBezTo>
                  <a:cubicBezTo>
                    <a:pt x="14111" y="208844"/>
                    <a:pt x="87488" y="198967"/>
                    <a:pt x="84666" y="237067"/>
                  </a:cubicBezTo>
                  <a:cubicBezTo>
                    <a:pt x="81844" y="275167"/>
                    <a:pt x="40922" y="336550"/>
                    <a:pt x="0" y="397933"/>
                  </a:cubicBezTo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2A9EE9-6600-D309-BF29-54F0344070B9}"/>
                </a:ext>
              </a:extLst>
            </p:cNvPr>
            <p:cNvCxnSpPr>
              <a:cxnSpLocks/>
              <a:endCxn id="28" idx="0"/>
            </p:cNvCxnSpPr>
            <p:nvPr/>
          </p:nvCxnSpPr>
          <p:spPr bwMode="auto">
            <a:xfrm flipH="1">
              <a:off x="8167097" y="2193783"/>
              <a:ext cx="21907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6FEF9D-13BE-AAAF-792B-5562D629BF3B}"/>
                </a:ext>
              </a:extLst>
            </p:cNvPr>
            <p:cNvCxnSpPr/>
            <p:nvPr/>
          </p:nvCxnSpPr>
          <p:spPr bwMode="auto">
            <a:xfrm rot="16200000" flipV="1">
              <a:off x="8271927" y="2332685"/>
              <a:ext cx="0" cy="2160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664EAC-5253-2BC4-BD88-12F45744FEF8}"/>
                </a:ext>
              </a:extLst>
            </p:cNvPr>
            <p:cNvSpPr/>
            <p:nvPr/>
          </p:nvSpPr>
          <p:spPr bwMode="auto">
            <a:xfrm flipH="1">
              <a:off x="8090897" y="2202560"/>
              <a:ext cx="152400" cy="2301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b="1">
                <a:solidFill>
                  <a:srgbClr val="FFFFFF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F3F161-C864-0CE6-FF45-225EF8D7DCA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58138" y="2321426"/>
              <a:ext cx="218479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B8BCD29-12B5-910E-4148-B078235E4CE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772525" y="2311902"/>
              <a:ext cx="14287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B6368B-AC7C-7794-6366-29026AA7444F}"/>
              </a:ext>
            </a:extLst>
          </p:cNvPr>
          <p:cNvGrpSpPr/>
          <p:nvPr/>
        </p:nvGrpSpPr>
        <p:grpSpPr>
          <a:xfrm>
            <a:off x="9262879" y="1871251"/>
            <a:ext cx="629528" cy="729928"/>
            <a:chOff x="8814510" y="2049516"/>
            <a:chExt cx="993204" cy="1151604"/>
          </a:xfrm>
        </p:grpSpPr>
        <p:sp>
          <p:nvSpPr>
            <p:cNvPr id="32" name="Flowchart: Off-page Connector 31">
              <a:extLst>
                <a:ext uri="{FF2B5EF4-FFF2-40B4-BE49-F238E27FC236}">
                  <a16:creationId xmlns:a16="http://schemas.microsoft.com/office/drawing/2014/main" id="{602427B9-7AE8-8E42-CF90-9E76F666731A}"/>
                </a:ext>
              </a:extLst>
            </p:cNvPr>
            <p:cNvSpPr/>
            <p:nvPr/>
          </p:nvSpPr>
          <p:spPr>
            <a:xfrm rot="5400000">
              <a:off x="8735310" y="2128716"/>
              <a:ext cx="1151604" cy="993204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ACAE2F-C6F0-4AB0-7335-36172E159AB0}"/>
                </a:ext>
              </a:extLst>
            </p:cNvPr>
            <p:cNvGrpSpPr/>
            <p:nvPr/>
          </p:nvGrpSpPr>
          <p:grpSpPr>
            <a:xfrm>
              <a:off x="9074906" y="2276964"/>
              <a:ext cx="609818" cy="635995"/>
              <a:chOff x="10120792" y="4563598"/>
              <a:chExt cx="547340" cy="422403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9763EBF-9E1E-6505-A69E-5D6546C164CE}"/>
                  </a:ext>
                </a:extLst>
              </p:cNvPr>
              <p:cNvCxnSpPr/>
              <p:nvPr/>
            </p:nvCxnSpPr>
            <p:spPr>
              <a:xfrm>
                <a:off x="10251288" y="4839972"/>
                <a:ext cx="14081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39A04EC-4809-587F-4DB3-E9F8D794AA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181224" y="4910380"/>
                <a:ext cx="14081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6D9A9C5-EAC2-1536-2A82-BF562591E974}"/>
                  </a:ext>
                </a:extLst>
              </p:cNvPr>
              <p:cNvGrpSpPr/>
              <p:nvPr/>
            </p:nvGrpSpPr>
            <p:grpSpPr>
              <a:xfrm>
                <a:off x="10389303" y="4704413"/>
                <a:ext cx="140815" cy="140815"/>
                <a:chOff x="10251288" y="4839972"/>
                <a:chExt cx="140815" cy="140815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115488EA-667F-0873-14C8-32546C687A62}"/>
                    </a:ext>
                  </a:extLst>
                </p:cNvPr>
                <p:cNvCxnSpPr/>
                <p:nvPr/>
              </p:nvCxnSpPr>
              <p:spPr>
                <a:xfrm>
                  <a:off x="10251288" y="4839972"/>
                  <a:ext cx="140815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1E619CF-115A-783E-1CA7-BAA5DD7F4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0181224" y="4910380"/>
                  <a:ext cx="140815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FDBF7D5-13DC-8DAF-0B57-F51323F2ABD7}"/>
                  </a:ext>
                </a:extLst>
              </p:cNvPr>
              <p:cNvGrpSpPr/>
              <p:nvPr/>
            </p:nvGrpSpPr>
            <p:grpSpPr>
              <a:xfrm>
                <a:off x="10527317" y="4563598"/>
                <a:ext cx="140815" cy="140815"/>
                <a:chOff x="10251288" y="4839972"/>
                <a:chExt cx="140815" cy="140815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95BA82B-AA7E-AD96-6153-5F2D404F5035}"/>
                    </a:ext>
                  </a:extLst>
                </p:cNvPr>
                <p:cNvCxnSpPr/>
                <p:nvPr/>
              </p:nvCxnSpPr>
              <p:spPr>
                <a:xfrm>
                  <a:off x="10251288" y="4839972"/>
                  <a:ext cx="140815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FC6FC6F-5714-01CA-58CB-6CA3A5962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0181224" y="4910380"/>
                  <a:ext cx="140815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E4E552-D117-D54B-3FB8-12639ECBCEBF}"/>
                  </a:ext>
                </a:extLst>
              </p:cNvPr>
              <p:cNvCxnSpPr/>
              <p:nvPr/>
            </p:nvCxnSpPr>
            <p:spPr>
              <a:xfrm>
                <a:off x="10120792" y="4986001"/>
                <a:ext cx="14081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DD0FE55-1D45-5C92-C45A-BBDAB842A2F0}"/>
              </a:ext>
            </a:extLst>
          </p:cNvPr>
          <p:cNvGrpSpPr/>
          <p:nvPr/>
        </p:nvGrpSpPr>
        <p:grpSpPr>
          <a:xfrm>
            <a:off x="6591104" y="1701275"/>
            <a:ext cx="762566" cy="1043876"/>
            <a:chOff x="6307716" y="2057601"/>
            <a:chExt cx="339479" cy="113823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42A38754-3F92-A54A-901B-30EB2A4C967C}"/>
                </a:ext>
              </a:extLst>
            </p:cNvPr>
            <p:cNvSpPr/>
            <p:nvPr/>
          </p:nvSpPr>
          <p:spPr>
            <a:xfrm>
              <a:off x="6307716" y="2124248"/>
              <a:ext cx="339479" cy="98557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AB93713-E999-B7D8-C8C9-86AA1064BF0D}"/>
                </a:ext>
              </a:extLst>
            </p:cNvPr>
            <p:cNvSpPr txBox="1"/>
            <p:nvPr/>
          </p:nvSpPr>
          <p:spPr>
            <a:xfrm rot="16200000">
              <a:off x="5892447" y="2482850"/>
              <a:ext cx="1138231" cy="28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/>
                <a:t>MIMO</a:t>
              </a:r>
            </a:p>
            <a:p>
              <a:pPr algn="ctr"/>
              <a:r>
                <a:rPr lang="en-CA" dirty="0"/>
                <a:t>Encoder</a:t>
              </a:r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1CC4937-ED1F-F9D6-7569-6BFADFE6E621}"/>
              </a:ext>
            </a:extLst>
          </p:cNvPr>
          <p:cNvCxnSpPr/>
          <p:nvPr/>
        </p:nvCxnSpPr>
        <p:spPr>
          <a:xfrm>
            <a:off x="7352236" y="1950686"/>
            <a:ext cx="273772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20667F3-4993-5556-39A7-15C6EC7A65B2}"/>
              </a:ext>
            </a:extLst>
          </p:cNvPr>
          <p:cNvCxnSpPr/>
          <p:nvPr/>
        </p:nvCxnSpPr>
        <p:spPr>
          <a:xfrm>
            <a:off x="7347273" y="2513744"/>
            <a:ext cx="273772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BF66C4-8FDB-FF28-0692-FCBA5CFE8DFF}"/>
              </a:ext>
            </a:extLst>
          </p:cNvPr>
          <p:cNvGrpSpPr/>
          <p:nvPr/>
        </p:nvGrpSpPr>
        <p:grpSpPr>
          <a:xfrm rot="3178370" flipH="1">
            <a:off x="7379850" y="2163221"/>
            <a:ext cx="180000" cy="144000"/>
            <a:chOff x="10535387" y="3393336"/>
            <a:chExt cx="207264" cy="169164"/>
          </a:xfrm>
          <a:solidFill>
            <a:schemeClr val="tx1"/>
          </a:solidFill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E6FCFDB-696C-7FC3-7D84-327061A3B7D2}"/>
                </a:ext>
              </a:extLst>
            </p:cNvPr>
            <p:cNvSpPr/>
            <p:nvPr/>
          </p:nvSpPr>
          <p:spPr>
            <a:xfrm>
              <a:off x="10535387" y="350763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3B2098E-3F26-F504-9B23-1251F8AFCF17}"/>
                </a:ext>
              </a:extLst>
            </p:cNvPr>
            <p:cNvSpPr/>
            <p:nvPr/>
          </p:nvSpPr>
          <p:spPr>
            <a:xfrm>
              <a:off x="10611587" y="345048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06E8A71-F79A-BB0E-E9DE-4B53141A394E}"/>
                </a:ext>
              </a:extLst>
            </p:cNvPr>
            <p:cNvSpPr/>
            <p:nvPr/>
          </p:nvSpPr>
          <p:spPr>
            <a:xfrm>
              <a:off x="10687787" y="339333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9057B5B-A5AB-6F01-1CA4-835BB662196E}"/>
              </a:ext>
            </a:extLst>
          </p:cNvPr>
          <p:cNvCxnSpPr/>
          <p:nvPr/>
        </p:nvCxnSpPr>
        <p:spPr bwMode="auto">
          <a:xfrm>
            <a:off x="10278780" y="1759511"/>
            <a:ext cx="0" cy="10100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36C3654-6D86-A312-72CD-E7E29A9EE7AF}"/>
              </a:ext>
            </a:extLst>
          </p:cNvPr>
          <p:cNvCxnSpPr/>
          <p:nvPr/>
        </p:nvCxnSpPr>
        <p:spPr>
          <a:xfrm>
            <a:off x="9894729" y="1953600"/>
            <a:ext cx="273772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80161C8-A374-0F5B-DA34-9E1F8CD1ACFD}"/>
              </a:ext>
            </a:extLst>
          </p:cNvPr>
          <p:cNvCxnSpPr/>
          <p:nvPr/>
        </p:nvCxnSpPr>
        <p:spPr>
          <a:xfrm>
            <a:off x="9899292" y="2516658"/>
            <a:ext cx="273772" cy="0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467A1C2-DCDF-8469-2FD5-B25FE6EC37EA}"/>
              </a:ext>
            </a:extLst>
          </p:cNvPr>
          <p:cNvGrpSpPr/>
          <p:nvPr/>
        </p:nvGrpSpPr>
        <p:grpSpPr>
          <a:xfrm rot="3178370" flipH="1">
            <a:off x="9931869" y="2166135"/>
            <a:ext cx="180000" cy="144000"/>
            <a:chOff x="10535387" y="3393336"/>
            <a:chExt cx="207264" cy="169164"/>
          </a:xfrm>
          <a:solidFill>
            <a:schemeClr val="tx1"/>
          </a:solidFill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B5DDADD-D3C5-1F8B-CB4F-7ABA77819CCB}"/>
                </a:ext>
              </a:extLst>
            </p:cNvPr>
            <p:cNvSpPr/>
            <p:nvPr/>
          </p:nvSpPr>
          <p:spPr>
            <a:xfrm>
              <a:off x="10535387" y="350763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A9F7186-20A8-BD38-88C4-32C0804F55B0}"/>
                </a:ext>
              </a:extLst>
            </p:cNvPr>
            <p:cNvSpPr/>
            <p:nvPr/>
          </p:nvSpPr>
          <p:spPr>
            <a:xfrm>
              <a:off x="10611587" y="345048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74D38A1-5406-808C-86B5-4D4085FFE9E9}"/>
                </a:ext>
              </a:extLst>
            </p:cNvPr>
            <p:cNvSpPr/>
            <p:nvPr/>
          </p:nvSpPr>
          <p:spPr>
            <a:xfrm>
              <a:off x="10687787" y="3393336"/>
              <a:ext cx="54864" cy="54864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3E93560-0B83-438B-E8A1-5E68C4408A3C}"/>
              </a:ext>
            </a:extLst>
          </p:cNvPr>
          <p:cNvGrpSpPr/>
          <p:nvPr/>
        </p:nvGrpSpPr>
        <p:grpSpPr>
          <a:xfrm>
            <a:off x="10420579" y="1799587"/>
            <a:ext cx="704003" cy="689270"/>
            <a:chOff x="2315883" y="2203648"/>
            <a:chExt cx="704003" cy="68927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B31EB10-AF29-F7FC-22EA-64D8AF3602C0}"/>
                </a:ext>
              </a:extLst>
            </p:cNvPr>
            <p:cNvSpPr/>
            <p:nvPr/>
          </p:nvSpPr>
          <p:spPr>
            <a:xfrm rot="2883241">
              <a:off x="2727344" y="2610174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0D4EC79-FC9A-4DA0-45C1-E6A1D6437538}"/>
                </a:ext>
              </a:extLst>
            </p:cNvPr>
            <p:cNvSpPr/>
            <p:nvPr/>
          </p:nvSpPr>
          <p:spPr>
            <a:xfrm rot="2883241">
              <a:off x="2315883" y="261923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864B0C6-A34C-F39F-28F3-70FBB674EDF7}"/>
                </a:ext>
              </a:extLst>
            </p:cNvPr>
            <p:cNvSpPr/>
            <p:nvPr/>
          </p:nvSpPr>
          <p:spPr>
            <a:xfrm rot="2883241">
              <a:off x="2740732" y="2214121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C10B552-2F72-905D-C79D-8CAE5B95D4F7}"/>
                </a:ext>
              </a:extLst>
            </p:cNvPr>
            <p:cNvSpPr/>
            <p:nvPr/>
          </p:nvSpPr>
          <p:spPr>
            <a:xfrm rot="2883241">
              <a:off x="2326410" y="2203648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A016211-4BAC-73FE-142B-AC8D4B1D1C10}"/>
                </a:ext>
              </a:extLst>
            </p:cNvPr>
            <p:cNvGrpSpPr/>
            <p:nvPr/>
          </p:nvGrpSpPr>
          <p:grpSpPr>
            <a:xfrm>
              <a:off x="2523037" y="2405328"/>
              <a:ext cx="496849" cy="487590"/>
              <a:chOff x="3475767" y="2405328"/>
              <a:chExt cx="496849" cy="48759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FF0057E-F317-AD1E-CF01-AFEB9974B78E}"/>
                  </a:ext>
                </a:extLst>
              </p:cNvPr>
              <p:cNvSpPr/>
              <p:nvPr/>
            </p:nvSpPr>
            <p:spPr>
              <a:xfrm rot="2883241">
                <a:off x="3887228" y="2811854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DF80B87-7B21-3F22-3FDD-C60B9EA163B8}"/>
                  </a:ext>
                </a:extLst>
              </p:cNvPr>
              <p:cNvSpPr/>
              <p:nvPr/>
            </p:nvSpPr>
            <p:spPr>
              <a:xfrm rot="2883241">
                <a:off x="3475767" y="2820918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DBB8A01-0894-6912-DD38-3D992E82ED80}"/>
                  </a:ext>
                </a:extLst>
              </p:cNvPr>
              <p:cNvSpPr/>
              <p:nvPr/>
            </p:nvSpPr>
            <p:spPr>
              <a:xfrm rot="2883241">
                <a:off x="3900616" y="2415801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37E5096-2B74-CAFF-8D26-80AA45BF8820}"/>
                  </a:ext>
                </a:extLst>
              </p:cNvPr>
              <p:cNvSpPr/>
              <p:nvPr/>
            </p:nvSpPr>
            <p:spPr>
              <a:xfrm rot="2883241">
                <a:off x="3486294" y="2405328"/>
                <a:ext cx="72000" cy="72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85D048B5-4C28-9A2E-9F40-3B35C2B3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56" r="43375"/>
          <a:stretch>
            <a:fillRect/>
          </a:stretch>
        </p:blipFill>
        <p:spPr>
          <a:xfrm>
            <a:off x="863228" y="1725930"/>
            <a:ext cx="4954642" cy="4905414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53DCC9F4-6492-7EAA-116F-604F967E530F}"/>
              </a:ext>
            </a:extLst>
          </p:cNvPr>
          <p:cNvGrpSpPr/>
          <p:nvPr/>
        </p:nvGrpSpPr>
        <p:grpSpPr>
          <a:xfrm>
            <a:off x="7634096" y="1757630"/>
            <a:ext cx="762566" cy="903875"/>
            <a:chOff x="6307716" y="2124248"/>
            <a:chExt cx="339479" cy="98557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3DFE8A04-64B0-5EDC-DD63-06530DCE0CAC}"/>
                </a:ext>
              </a:extLst>
            </p:cNvPr>
            <p:cNvSpPr/>
            <p:nvPr/>
          </p:nvSpPr>
          <p:spPr>
            <a:xfrm>
              <a:off x="6307716" y="2124248"/>
              <a:ext cx="339479" cy="985575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8A1BA1D-6545-6BC7-FFC1-715DE6BAF8D0}"/>
                </a:ext>
              </a:extLst>
            </p:cNvPr>
            <p:cNvSpPr txBox="1"/>
            <p:nvPr/>
          </p:nvSpPr>
          <p:spPr>
            <a:xfrm rot="16200000">
              <a:off x="6025290" y="2482849"/>
              <a:ext cx="872550" cy="28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/>
                <a:t>Driver</a:t>
              </a:r>
            </a:p>
            <a:p>
              <a:pPr algn="ctr"/>
              <a:r>
                <a:rPr lang="en-CA" dirty="0"/>
                <a:t>Array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072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98EB-7103-881D-9336-E776388D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Optics inside the 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B394D-5230-B6AA-2BE0-D5F6C090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31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4DDCC4-A6C4-1153-3425-3A82FB49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35" y="1433803"/>
            <a:ext cx="8461300" cy="49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A2CCF0-8323-0915-EEC5-89D6D3D24A9B}"/>
              </a:ext>
            </a:extLst>
          </p:cNvPr>
          <p:cNvGrpSpPr/>
          <p:nvPr/>
        </p:nvGrpSpPr>
        <p:grpSpPr>
          <a:xfrm>
            <a:off x="3425483" y="4677507"/>
            <a:ext cx="4670474" cy="970671"/>
            <a:chOff x="3425483" y="4677507"/>
            <a:chExt cx="4670474" cy="9706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80B4EC-33C4-5A9B-48C4-DD2F4402A7E7}"/>
                </a:ext>
              </a:extLst>
            </p:cNvPr>
            <p:cNvSpPr/>
            <p:nvPr/>
          </p:nvSpPr>
          <p:spPr>
            <a:xfrm>
              <a:off x="4991686" y="5442710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C3EA9AD-72E4-9512-365F-B9F17BC69D61}"/>
                </a:ext>
              </a:extLst>
            </p:cNvPr>
            <p:cNvSpPr/>
            <p:nvPr/>
          </p:nvSpPr>
          <p:spPr>
            <a:xfrm>
              <a:off x="5833398" y="5229349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50939E-8D7D-9253-D59F-34EED3D7EAAA}"/>
                </a:ext>
              </a:extLst>
            </p:cNvPr>
            <p:cNvSpPr/>
            <p:nvPr/>
          </p:nvSpPr>
          <p:spPr>
            <a:xfrm>
              <a:off x="6639947" y="4994883"/>
              <a:ext cx="144000" cy="14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51B6BD-5109-DD8F-4A7C-6E4DE21472EE}"/>
                </a:ext>
              </a:extLst>
            </p:cNvPr>
            <p:cNvCxnSpPr/>
            <p:nvPr/>
          </p:nvCxnSpPr>
          <p:spPr>
            <a:xfrm flipV="1">
              <a:off x="4698609" y="4677507"/>
              <a:ext cx="3397348" cy="970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52BACBA-6271-06D8-164E-713ABBBB0F2F}"/>
                </a:ext>
              </a:extLst>
            </p:cNvPr>
            <p:cNvCxnSpPr/>
            <p:nvPr/>
          </p:nvCxnSpPr>
          <p:spPr>
            <a:xfrm>
              <a:off x="3425483" y="5500468"/>
              <a:ext cx="1540412" cy="0"/>
            </a:xfrm>
            <a:prstGeom prst="straightConnector1">
              <a:avLst/>
            </a:prstGeom>
            <a:ln w="22225">
              <a:solidFill>
                <a:srgbClr val="0033C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2DB4EBF-6ECE-8508-0698-EE475FBE5B30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10" y="5026855"/>
              <a:ext cx="2112499" cy="0"/>
            </a:xfrm>
            <a:prstGeom prst="straightConnector1">
              <a:avLst/>
            </a:prstGeom>
            <a:ln w="22225">
              <a:solidFill>
                <a:srgbClr val="0033CC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18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F36DF-465E-648A-35E1-E3F8EDD0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Optics inside the IC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19D1-6144-8D2B-A662-DB5C2479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9374E-4C7B-CBA0-A4C3-E3875BF2F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85" y="3229559"/>
            <a:ext cx="4687421" cy="329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553174-492C-F7B6-D99D-66F5636D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10" y="1609599"/>
            <a:ext cx="8949261" cy="1488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741F7E-431A-033C-823F-A3FBD136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9" y="2624320"/>
            <a:ext cx="5204311" cy="39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58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1E39-82F5-42E3-E458-7AD7954AA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76422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7FF1-FD55-F077-7F48-5397F242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2702"/>
            <a:ext cx="10972800" cy="5084298"/>
          </a:xfrm>
        </p:spPr>
        <p:txBody>
          <a:bodyPr/>
          <a:lstStyle/>
          <a:p>
            <a:r>
              <a:rPr lang="en-CA" dirty="0"/>
              <a:t>Next 2 to 3 years: Co-Packaged Copper will be used for cost and maturity</a:t>
            </a:r>
          </a:p>
          <a:p>
            <a:pPr lvl="1"/>
            <a:r>
              <a:rPr lang="en-CA" dirty="0"/>
              <a:t>Need better FEC and MLSD</a:t>
            </a:r>
          </a:p>
          <a:p>
            <a:pPr lvl="1"/>
            <a:r>
              <a:rPr lang="en-CA" dirty="0"/>
              <a:t>SNR is the main challenge</a:t>
            </a:r>
          </a:p>
          <a:p>
            <a:r>
              <a:rPr lang="en-CA" dirty="0"/>
              <a:t>Next 3 to 6 years: Co-Packaged Optics will show up in products</a:t>
            </a:r>
          </a:p>
          <a:p>
            <a:pPr lvl="1"/>
            <a:r>
              <a:rPr lang="en-CA" dirty="0"/>
              <a:t>Maturity and Cost</a:t>
            </a:r>
          </a:p>
          <a:p>
            <a:pPr lvl="1"/>
            <a:r>
              <a:rPr lang="en-CA" dirty="0"/>
              <a:t>Comb laser source</a:t>
            </a:r>
          </a:p>
          <a:p>
            <a:pPr lvl="1"/>
            <a:r>
              <a:rPr lang="en-CA" dirty="0"/>
              <a:t>Coherent will take more solution space compared to IMDD </a:t>
            </a:r>
          </a:p>
          <a:p>
            <a:r>
              <a:rPr lang="en-CA" dirty="0"/>
              <a:t>Next 8 to 10 years: Micro-LED-based links will find some solution space </a:t>
            </a:r>
          </a:p>
          <a:p>
            <a:pPr lvl="1"/>
            <a:r>
              <a:rPr lang="en-CA" dirty="0"/>
              <a:t>SNR challenge</a:t>
            </a:r>
          </a:p>
          <a:p>
            <a:pPr lvl="1"/>
            <a:r>
              <a:rPr lang="en-CA" dirty="0"/>
              <a:t>Bandwidth Challenge</a:t>
            </a:r>
          </a:p>
          <a:p>
            <a:r>
              <a:rPr lang="en-CA" dirty="0"/>
              <a:t>Die-to-Die: will remain electrical for the highest escape bandwidth </a:t>
            </a:r>
          </a:p>
          <a:p>
            <a:pPr marL="0" indent="0">
              <a:buNone/>
            </a:pPr>
            <a:r>
              <a:rPr lang="en-CA" dirty="0"/>
              <a:t>    10+ Tb/s/mm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E2FFF-4C5B-2B84-43E3-B872875E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5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7E1D-C2FB-7208-0978-3A0F8678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460480" cy="9906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Pluggable Optics – need to improve energy efficiency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66E84-C790-F1A7-7FF0-3D68321F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5FD17-06F2-03C0-F732-FE544668B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63" y="1674875"/>
            <a:ext cx="9868250" cy="48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7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65E6-7EB0-A84A-3ACE-E07C5C0C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b="1" dirty="0"/>
              <a:t>Pluggable Optics – need to improve energy efficiency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D5A9F-39CA-C490-8772-40DAC80D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51E6A-FD2D-AD51-03A2-840F1BB8E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40" y="1384440"/>
            <a:ext cx="10302753" cy="51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8F59F-9E7A-20F5-2CB7-AE2197F3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Simplify ASIC to Module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0245B-29DC-AE07-9762-471C15DD7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185138"/>
            <a:ext cx="5810250" cy="2291861"/>
          </a:xfrm>
        </p:spPr>
        <p:txBody>
          <a:bodyPr>
            <a:normAutofit fontScale="92500"/>
          </a:bodyPr>
          <a:lstStyle/>
          <a:p>
            <a:r>
              <a:rPr lang="en-CA" dirty="0"/>
              <a:t>Bringing optics closer to the ASIC we can reduce the ASIC to EIC loss to XSR</a:t>
            </a:r>
          </a:p>
          <a:p>
            <a:r>
              <a:rPr lang="en-CA" dirty="0"/>
              <a:t>Further power reduction can happen if CMOS can directly drive the modulator and eliminate the off-chip TIA if SNR allows.</a:t>
            </a:r>
          </a:p>
          <a:p>
            <a:pPr marL="0" indent="0">
              <a:buNone/>
            </a:pPr>
            <a:r>
              <a:rPr lang="en-CA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0ECA1-730C-F3F0-0FE7-B2D1824E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7E368B-09A0-34C8-198E-DBFD2B1B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187"/>
          <a:stretch>
            <a:fillRect/>
          </a:stretch>
        </p:blipFill>
        <p:spPr>
          <a:xfrm>
            <a:off x="1097280" y="1730617"/>
            <a:ext cx="3884296" cy="4601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1D0F2-D827-A863-D2B5-87F55E57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86"/>
          <a:stretch>
            <a:fillRect/>
          </a:stretch>
        </p:blipFill>
        <p:spPr>
          <a:xfrm>
            <a:off x="5797631" y="1829817"/>
            <a:ext cx="5689519" cy="20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3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CE78-0A96-687F-6848-8965BC49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4330"/>
            <a:ext cx="10972800" cy="788670"/>
          </a:xfrm>
        </p:spPr>
        <p:txBody>
          <a:bodyPr/>
          <a:lstStyle/>
          <a:p>
            <a:r>
              <a:rPr lang="en-CA" b="1" dirty="0"/>
              <a:t>Example: Broadcom’s Tomahawk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5796E-199B-94B0-8CBB-42A3B644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71A2D-3048-BFB3-46BD-6E4B17E01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1016063"/>
            <a:ext cx="11227058" cy="56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6D58-E9E0-ACF4-B13A-9EDD7A33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650"/>
            <a:ext cx="10972800" cy="723900"/>
          </a:xfrm>
        </p:spPr>
        <p:txBody>
          <a:bodyPr/>
          <a:lstStyle/>
          <a:p>
            <a:r>
              <a:rPr lang="en-CA" b="1" dirty="0"/>
              <a:t>Why Co-Packaged Optics?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EA6B0-44B2-CB90-265E-A8AB6A67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C3249-B380-F049-7359-45F24E73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781"/>
          <a:stretch>
            <a:fillRect/>
          </a:stretch>
        </p:blipFill>
        <p:spPr>
          <a:xfrm>
            <a:off x="7265670" y="1275594"/>
            <a:ext cx="4793260" cy="4718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5E9F0-A3E2-FF1A-5DFF-5803496E8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86"/>
          <a:stretch>
            <a:fillRect/>
          </a:stretch>
        </p:blipFill>
        <p:spPr>
          <a:xfrm>
            <a:off x="830661" y="1293877"/>
            <a:ext cx="6026812" cy="2136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7A0AF-BEAE-DCA6-B498-EF46109E9056}"/>
              </a:ext>
            </a:extLst>
          </p:cNvPr>
          <p:cNvSpPr txBox="1"/>
          <p:nvPr/>
        </p:nvSpPr>
        <p:spPr>
          <a:xfrm>
            <a:off x="881380" y="3545840"/>
            <a:ext cx="38138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Pluggable Optics: 15 </a:t>
            </a:r>
            <a:r>
              <a:rPr lang="en-CA" b="1" dirty="0" err="1"/>
              <a:t>pJ</a:t>
            </a:r>
            <a:r>
              <a:rPr lang="en-CA" b="1" dirty="0"/>
              <a:t>/bit</a:t>
            </a:r>
          </a:p>
          <a:p>
            <a:r>
              <a:rPr lang="en-CA" b="1" dirty="0"/>
              <a:t>Near Package Optics (NPO)/LPO:</a:t>
            </a:r>
          </a:p>
          <a:p>
            <a:r>
              <a:rPr lang="en-CA" dirty="0"/>
              <a:t>XSR Link 2 </a:t>
            </a:r>
            <a:r>
              <a:rPr lang="en-CA" dirty="0" err="1"/>
              <a:t>pJ</a:t>
            </a:r>
            <a:r>
              <a:rPr lang="en-CA" dirty="0"/>
              <a:t>/bit</a:t>
            </a:r>
          </a:p>
          <a:p>
            <a:r>
              <a:rPr lang="en-CA" dirty="0"/>
              <a:t>Optical Transceiver: 5 to 7 </a:t>
            </a:r>
            <a:r>
              <a:rPr lang="en-CA" dirty="0" err="1"/>
              <a:t>pJ</a:t>
            </a:r>
            <a:r>
              <a:rPr lang="en-CA" dirty="0"/>
              <a:t>/bit</a:t>
            </a:r>
          </a:p>
          <a:p>
            <a:r>
              <a:rPr lang="en-CA" dirty="0"/>
              <a:t>Bandwidth: 64x100 Gb/s</a:t>
            </a:r>
          </a:p>
          <a:p>
            <a:endParaRPr lang="en-CA" dirty="0"/>
          </a:p>
          <a:p>
            <a:r>
              <a:rPr lang="en-CA" b="1" dirty="0"/>
              <a:t>Co-Packaged Optics:</a:t>
            </a:r>
          </a:p>
          <a:p>
            <a:r>
              <a:rPr lang="en-CA" dirty="0"/>
              <a:t>Die-to-Die : 0.3 </a:t>
            </a:r>
            <a:r>
              <a:rPr lang="en-CA" dirty="0" err="1"/>
              <a:t>pJ</a:t>
            </a:r>
            <a:r>
              <a:rPr lang="en-CA" dirty="0"/>
              <a:t>/bit</a:t>
            </a:r>
          </a:p>
          <a:p>
            <a:r>
              <a:rPr lang="en-CA" dirty="0"/>
              <a:t>Optical Transceiver: 5pJ/bit</a:t>
            </a:r>
          </a:p>
          <a:p>
            <a:r>
              <a:rPr lang="en-CA" dirty="0"/>
              <a:t>Latency &lt; 50 </a:t>
            </a:r>
            <a:r>
              <a:rPr lang="en-CA" dirty="0" err="1"/>
              <a:t>nsec</a:t>
            </a:r>
            <a:endParaRPr lang="en-CA" dirty="0"/>
          </a:p>
          <a:p>
            <a:r>
              <a:rPr lang="en-CA" dirty="0"/>
              <a:t>Bandwidth &gt; 1 Tb/s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656FF57-C32D-6ED4-D7C6-023E100BE6A4}"/>
              </a:ext>
            </a:extLst>
          </p:cNvPr>
          <p:cNvSpPr/>
          <p:nvPr/>
        </p:nvSpPr>
        <p:spPr>
          <a:xfrm>
            <a:off x="6445250" y="1714500"/>
            <a:ext cx="666750" cy="3937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99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521D-3F8B-AF75-F281-A98E3D66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69900"/>
            <a:ext cx="11176000" cy="990600"/>
          </a:xfrm>
        </p:spPr>
        <p:txBody>
          <a:bodyPr/>
          <a:lstStyle/>
          <a:p>
            <a:r>
              <a:rPr lang="en-CA" b="1" dirty="0"/>
              <a:t>CPO options: Monolithic vs Co-Packaged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0F684-ABDC-5934-1F38-0040C356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E535-E9A3-4905-9A88-D0F5C9E587D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AB060-1C24-5515-C0D7-3CC7A7C50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40" y="2074584"/>
            <a:ext cx="6310768" cy="2237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5D767-B310-C66C-A288-1B7EDE17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4437617"/>
            <a:ext cx="6572250" cy="1763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34B989-3BED-7E92-2EB3-A28098068093}"/>
              </a:ext>
            </a:extLst>
          </p:cNvPr>
          <p:cNvSpPr txBox="1"/>
          <p:nvPr/>
        </p:nvSpPr>
        <p:spPr>
          <a:xfrm>
            <a:off x="1473200" y="16002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/>
              <a:t>GF 45nm SPCLO Process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98B2F5-ABDB-A223-B0D0-F5E540F7D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529" y="1469506"/>
            <a:ext cx="2750222" cy="2683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DCA194-64CE-BE14-088E-58875B584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149" y="4193868"/>
            <a:ext cx="4933533" cy="21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4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26006</TotalTime>
  <Words>1445</Words>
  <Application>Microsoft Office PowerPoint</Application>
  <PresentationFormat>Widescreen</PresentationFormat>
  <Paragraphs>349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Symbol</vt:lpstr>
      <vt:lpstr>Times New Roman</vt:lpstr>
      <vt:lpstr>Verdana</vt:lpstr>
      <vt:lpstr>Wingdings</vt:lpstr>
      <vt:lpstr>Clarity</vt:lpstr>
      <vt:lpstr>Future of I/O:  optical vs Electrical + Optical</vt:lpstr>
      <vt:lpstr>The boundary between Electrical and Optical Links</vt:lpstr>
      <vt:lpstr>Outline</vt:lpstr>
      <vt:lpstr>Pluggable Optics – need to improve energy efficiency </vt:lpstr>
      <vt:lpstr>Pluggable Optics – need to improve energy efficiency </vt:lpstr>
      <vt:lpstr>Simplify ASIC to Module connectivity</vt:lpstr>
      <vt:lpstr>Example: Broadcom’s Tomahawk</vt:lpstr>
      <vt:lpstr>Why Co-Packaged Optics?</vt:lpstr>
      <vt:lpstr>CPO options: Monolithic vs Co-Packaged </vt:lpstr>
      <vt:lpstr>Slow and Wide Monolithic Approach</vt:lpstr>
      <vt:lpstr>Slow and Wide Monolithic Approach</vt:lpstr>
      <vt:lpstr>NVIDIA CPO: 32 Gb/s Links in 7nm FinFET EIC</vt:lpstr>
      <vt:lpstr>NVIDIA CPO: 32 Gb/s Links in 7nm FinFET EIC</vt:lpstr>
      <vt:lpstr>Summary of NRZ DWDM Links</vt:lpstr>
      <vt:lpstr>Slow and Wide Silicon Photonics Solution</vt:lpstr>
      <vt:lpstr>Packaging of 3D SiPh Transceiver</vt:lpstr>
      <vt:lpstr>Improving Bandwidth and Thermal Stability</vt:lpstr>
      <vt:lpstr>Transmitter and Driver</vt:lpstr>
      <vt:lpstr>SNR Optimized Receiver </vt:lpstr>
      <vt:lpstr>Photonic Fabric Test Vehicle</vt:lpstr>
      <vt:lpstr>Measurements: WDM Mode, Power </vt:lpstr>
      <vt:lpstr>Summary of NRZ DWDM Links</vt:lpstr>
      <vt:lpstr>PowerPoint Presentation</vt:lpstr>
      <vt:lpstr>Electrical Alternative: Co-Packaged Copper</vt:lpstr>
      <vt:lpstr>PowerPoint Presentation</vt:lpstr>
      <vt:lpstr>XPU to XPU/Switch Connectivity Options</vt:lpstr>
      <vt:lpstr>Extending Electrical Link Speed</vt:lpstr>
      <vt:lpstr>Bandwidth Density Enhancement with Micro-LED Array</vt:lpstr>
      <vt:lpstr>Micro-LED Array-Based Slow and Wide</vt:lpstr>
      <vt:lpstr>Photonic Die to Die with longer reach</vt:lpstr>
      <vt:lpstr>Optics inside the IC</vt:lpstr>
      <vt:lpstr>Optics inside the IC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303 Week- 5 &amp; 6 Frequency Response</dc:title>
  <dc:creator>Masum Hossain</dc:creator>
  <cp:lastModifiedBy>Masum Hossain</cp:lastModifiedBy>
  <cp:revision>28</cp:revision>
  <dcterms:created xsi:type="dcterms:W3CDTF">2022-02-22T17:26:39Z</dcterms:created>
  <dcterms:modified xsi:type="dcterms:W3CDTF">2026-03-06T05:36:39Z</dcterms:modified>
</cp:coreProperties>
</file>