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  <p:sldMasterId id="2147483710" r:id="rId2"/>
    <p:sldMasterId id="2147483725" r:id="rId3"/>
    <p:sldMasterId id="2147483686" r:id="rId4"/>
    <p:sldMasterId id="2147483713" r:id="rId5"/>
    <p:sldMasterId id="2147483699" r:id="rId6"/>
  </p:sldMasterIdLst>
  <p:notesMasterIdLst>
    <p:notesMasterId r:id="rId27"/>
  </p:notesMasterIdLst>
  <p:sldIdLst>
    <p:sldId id="25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94" r:id="rId16"/>
    <p:sldId id="288" r:id="rId17"/>
    <p:sldId id="295" r:id="rId18"/>
    <p:sldId id="285" r:id="rId19"/>
    <p:sldId id="286" r:id="rId20"/>
    <p:sldId id="287" r:id="rId21"/>
    <p:sldId id="289" r:id="rId22"/>
    <p:sldId id="290" r:id="rId23"/>
    <p:sldId id="292" r:id="rId24"/>
    <p:sldId id="291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554114-107E-D848-A46C-4FF16FDDD23F}">
          <p14:sldIdLst>
            <p14:sldId id="25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94"/>
            <p14:sldId id="288"/>
            <p14:sldId id="295"/>
            <p14:sldId id="285"/>
            <p14:sldId id="286"/>
            <p14:sldId id="287"/>
            <p14:sldId id="289"/>
            <p14:sldId id="290"/>
            <p14:sldId id="292"/>
            <p14:sldId id="291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4E535A-E435-F118-F291-6697435ED788}" name="Mark Lutkowitz" initials="" userId="75360384c0a23aa0" providerId="Windows Live"/>
  <p188:author id="{1AE75EDC-FF00-B06B-6B19-BE6ADAAC4DDB}" name="Greg Gum" initials="GG" userId="2519c204b7bdf4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385"/>
    <a:srgbClr val="3F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5930" autoAdjust="0"/>
  </p:normalViewPr>
  <p:slideViewPr>
    <p:cSldViewPr snapToGrid="0" snapToObjects="1">
      <p:cViewPr varScale="1">
        <p:scale>
          <a:sx n="114" d="100"/>
          <a:sy n="114" d="100"/>
        </p:scale>
        <p:origin x="576" y="184"/>
      </p:cViewPr>
      <p:guideLst>
        <p:guide orient="horz" pos="2160"/>
        <p:guide pos="2880"/>
        <p:guide pos="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E324-7E53-D140-B862-B90F9EF7E8B3}" type="datetimeFigureOut">
              <a:rPr lang="en-US" smtClean="0"/>
              <a:t>3/5/26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FF761-5AD1-7545-840C-1212FC0F1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08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3CC4B-5F22-1F4A-88C9-6D38AE72868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9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36327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Giorgio"/>
                <a:cs typeface="Giorgio"/>
              </a:defRPr>
            </a:lvl1pPr>
          </a:lstStyle>
          <a:p>
            <a:r>
              <a:rPr lang="en-US" dirty="0"/>
              <a:t>main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06352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06F5-11F3-CA42-A754-8268C983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B0E6-E7D5-F2DD-84E9-3569DA833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DC9E1-D7B5-53CB-746B-EBD67AFE4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2FD0F-E6DF-4B83-CDA8-534C869B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731A6-61A3-A325-8C9E-2E6C5BD8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7310C-6350-7BD7-B64C-1F79EBAC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925C-A35D-B506-C1D8-37207EFF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20F48-C594-1466-6247-2F6DA47FA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9EB94-7EB8-7198-2AEB-4F3FFC392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1A12F-1D35-EB0E-FFDA-2A74E63F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53403-85CD-A011-89F7-7DCE0763F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1A6A5-2850-57C6-EA91-03965D23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5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D4E7-9A0D-218A-02AD-AD6F9312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F4D04-CAC7-DCB0-6BAD-E37F3A9EB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1B43-B34A-FAC3-4A6A-727EF782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24F4-5C70-1829-DAEA-28BA6F02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36D8F-E46C-D838-5F55-9CDF1344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5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339EE-6766-9F8F-9A32-9CD8BD96B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FB8C63-EB1E-369A-B2E9-E7305E4EF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80F3D-7024-DDFA-3E45-0A7884C1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AE8A-1404-1C2F-C2D8-8426F17B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1459-9678-85F7-001B-1DFE9964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C60F9-F345-DE2D-25C3-EC27BBC7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AAF5C-804D-DA16-2CBA-D46A1797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96FD0-5E26-DF33-EEEE-C811A668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74F08-39B3-3BA2-7213-DE7A81E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57651" y="357444"/>
            <a:ext cx="4356281" cy="1133177"/>
          </a:xfrm>
          <a:prstGeom prst="rect">
            <a:avLst/>
          </a:prstGeom>
        </p:spPr>
        <p:txBody>
          <a:bodyPr vert="horz"/>
          <a:lstStyle>
            <a:lvl1pPr algn="l">
              <a:defRPr sz="3500">
                <a:solidFill>
                  <a:srgbClr val="2F4385"/>
                </a:solidFill>
                <a:latin typeface="Giorgio"/>
                <a:cs typeface="Giorgio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651" y="1490621"/>
            <a:ext cx="4356281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3F41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filler text for a paragraph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5E8866-32DD-77ED-F169-D5FE622EB9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16E6-14FD-6D41-962D-5171CE52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438F8-E35F-6B60-2915-91EC583A5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0237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A874-2EDF-794D-B723-0D5D59761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56153-6D1F-9C49-BAA9-8A43660B7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A5BEB-37A2-7345-9234-2536D11F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6A6A-2F63-354F-A4F9-97875DC0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81AA2-4D18-8442-A84F-EBC5449F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0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1D6D-B59E-9942-8A79-86356C68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00DD6-BBCF-6A47-B69E-1FDED00C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B12C-2112-B045-86CF-8562AF83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AC66-4CC0-3A4F-AF29-C1603EC3B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D2708-352E-A94B-BB22-6CB598EB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06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4B34-2532-B64F-9FF2-D7A31D68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DF25E-2E71-9046-9C97-23B4EBC3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73512-1D2D-B64F-961A-1AABDF88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7135E-1253-B94F-9512-B1D25AF7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70F4D-0028-1542-ACF6-811CC5CD0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48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651" y="357444"/>
            <a:ext cx="6135839" cy="1133177"/>
          </a:xfrm>
          <a:prstGeom prst="rect">
            <a:avLst/>
          </a:prstGeom>
        </p:spPr>
        <p:txBody>
          <a:bodyPr vert="horz"/>
          <a:lstStyle>
            <a:lvl1pPr algn="l">
              <a:defRPr sz="3500">
                <a:solidFill>
                  <a:srgbClr val="2F4385"/>
                </a:solidFill>
                <a:latin typeface="Giorgio"/>
                <a:cs typeface="Giorgio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651" y="1490621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3F41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a filler text for a paragraph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2F74DD-8193-DB4E-B808-843ABF63F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DA9FD-CA99-67C4-EB84-E420F78E2A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(#)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D9FC-8A5A-2649-9823-2596CDE3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94D6-BC63-A448-B446-78A900533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8AE15-9609-7843-BE85-C6E667085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90C7A-5A6D-6445-83BC-C81267B0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E46B6-AC58-7F46-93E1-965DDB3D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85771-71BF-704F-BB1B-6F40AB33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47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AD42-854B-D44B-8443-1CC8E50E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A42D1-9D28-EF46-B9A6-E8FB313A1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2FFAD-AC8D-7A44-B89B-694285AF6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E5FFA-F8E1-6B47-9FF3-A3BA43C4B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5DF7B-0C22-6841-82FB-9887EEF60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1729A-6536-2C47-A14C-2D6963E5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75393-8862-AE40-A59E-E5CE98E1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80F1D2-65F3-C945-A7DC-71397263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90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8AA2-0729-5248-8A0B-27154DCF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5F983-521F-A046-B601-7BD2FBC1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8257D-802D-3648-B640-2733C7C0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ECE8A-2619-2B40-AD27-6189459D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40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3C159-C8FF-4E4F-8365-C3A1DDAA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28C20-6D0E-9F47-9EAE-8CD5204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2DA0A-31B1-7343-90EF-C49CB4F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1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F83D-F885-2241-BE27-B8926EDD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A501B-CA1E-C542-8376-A5116D29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CDC38-C4E0-4049-9F64-F605B1EAA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6D695-46CC-1446-AD7B-A58D157C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95FF4-0195-AE49-AF6D-69EAB91B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28AF9-6BF0-B642-AC7E-C52C30F1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99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4C3D-5CBF-EB45-8A0E-91F022A2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1BE5A-1987-B44E-9F6E-8C0F760BC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671E3-8E29-DD4F-B519-EC261B999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D308C-0F63-DB4F-B62F-37A2B081F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881A0-7B67-6649-8BE6-7D4E745E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400B1-D86C-EE4C-AF5B-29BD5E17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10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6F63-EE9E-FA44-8A3E-C1B92437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996D-84FE-3749-A051-1CEFC6694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A901-3AB2-9D4E-8A6C-74744DD4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DD00-8472-2341-AFE6-767A0ED6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5E133-92B4-9E46-AB60-581A2DF0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9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F9668-1356-3349-903F-AB3A5A920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77DBD-5837-6E44-AA5E-1C91A6620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66B79-C05D-0544-B678-458F076B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727E-AEF7-E44C-93A8-9DAE9AC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09DDD-E906-D043-9A0E-56B69DAA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69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351384" y="357444"/>
            <a:ext cx="4356281" cy="1133177"/>
          </a:xfrm>
          <a:prstGeom prst="rect">
            <a:avLst/>
          </a:prstGeom>
        </p:spPr>
        <p:txBody>
          <a:bodyPr vert="horz"/>
          <a:lstStyle>
            <a:lvl1pPr algn="l">
              <a:defRPr sz="3500">
                <a:solidFill>
                  <a:srgbClr val="2F4385"/>
                </a:solidFill>
                <a:latin typeface="Giorgio"/>
                <a:cs typeface="Giorgio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51384" y="1490621"/>
            <a:ext cx="4356281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solidFill>
                  <a:srgbClr val="3F41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This is filler text for a paragraph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731832-52C1-E564-A18D-23CAC1F2D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D305-04BE-0F4A-1755-F14A5FE52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43DCC-999A-B279-0788-577A5073D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A362-122A-2385-8C11-4A781C56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596B9-2B28-C169-0010-B0BBF135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1EBE4-8559-9536-77FF-27B9DF477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6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4E71-4343-041A-56E5-D812391F2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00F2B-5A7F-A31A-4352-5BAC95C13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9D0A9-F2C9-7201-326F-84D6E568F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BDEC6-1445-35CD-EAA0-0CA1C1AB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72FA8-F31E-C35D-64AB-BCDF4A56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9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EA83-CC5E-CDCD-2C09-497F055B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53AAA-8808-18F7-51C4-D2234AA0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921EF-F8F3-DA61-8C87-2181B9EC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BFA45-0E3B-9013-0F85-4D596097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819B-2F28-6E13-0C5E-25FDE85F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F267-8BE4-0284-2501-C160D630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2020-D5A7-EF33-F5A9-548030856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165D3-945F-7AFB-4C73-F3A7B2198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2633-9256-303A-FED8-80E93541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0EF57-2C6C-58C3-8481-6898286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15F5B-1E95-34BF-1EB0-6FD087D4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6137-3A9F-1EDE-D295-48265CA1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8D06-99A5-B84C-96A3-BAEC990B6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782C9-B27B-EF52-EF95-A9E5EF6AF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565F9-2FAF-9FD7-A4E9-8BCBEFDFF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97A2A-8919-DED8-3F16-A77106A66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695E6B-E8F3-7410-BBC8-36596434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58FA83-9837-357F-59F9-BD5A8283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CCBD9-2ADD-74DB-8B9F-70D1103A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6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46E8-07AB-77A4-6FDC-BF2C63EFE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588B3-B819-E338-E768-D34D26BE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FD8FE-5FC0-1863-68CF-BDA188D68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55903-ECD8-E487-5022-3D118C01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6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F6F34-1D4A-423F-D122-E651FC12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B4269-7EC3-76F1-5902-A2D1F1F7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61D81-141B-56D9-CC68-0B616858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9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260-fR-Slide Graphics-Titl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260-fR-Slide Graphics-MainSlideBG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297180"/>
            <a:ext cx="9142571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15774-A0CB-EC4C-88D4-1B3194F0C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DBD91B-9BB3-DEE4-3C5D-83916B2D2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CE938-AAA1-4BBB-891D-E587EC6D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7FCB5-149E-431D-ABAB-CDD1D2BB0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1586-711A-D3D8-72AB-B953B75A8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7254-A43A-B30C-0E75-FFC99CA6C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DBFD7-471D-6874-37F7-F6FC0D04C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187B-6C99-E847-934A-A43427170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2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260-fR-Slide Graphics-Image_R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FC73BD-A461-B98F-0000-6DEAF02BB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2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AF088-162B-3740-B529-BAC1E4E1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E5BE-975D-8540-B62C-AE34A6304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553DF-083A-4D41-89DA-19049773D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D1B3C-6316-7549-9B62-79353DD96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80E1D-13E6-F843-A441-4BA559D2D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5C4E-A8F9-D34D-AFDD-B24AE2BBCD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3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4260-fR-Slide Graphics-Image_L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1209B-7EAE-131C-64BD-ABD33C782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834640"/>
            <a:ext cx="9144000" cy="4023360"/>
          </a:xfrm>
        </p:spPr>
        <p:txBody>
          <a:bodyPr/>
          <a:lstStyle/>
          <a:p>
            <a:endParaRPr lang="en-US" sz="2800" dirty="0">
              <a:latin typeface="Giorgio" charset="0"/>
              <a:cs typeface="Giorgio" charset="0"/>
            </a:endParaRPr>
          </a:p>
          <a:p>
            <a:r>
              <a:rPr lang="en-US" sz="3600" dirty="0">
                <a:latin typeface="Giorgio" charset="0"/>
                <a:cs typeface="Giorgio" charset="0"/>
              </a:rPr>
              <a:t>The Toronto Wireline Workshop</a:t>
            </a:r>
          </a:p>
          <a:p>
            <a:r>
              <a:rPr lang="en-US" sz="3200" dirty="0">
                <a:latin typeface="Giorgio" charset="0"/>
                <a:cs typeface="Giorgio" charset="0"/>
              </a:rPr>
              <a:t>Optics and Copper Will Coexist For Long Time in</a:t>
            </a:r>
          </a:p>
          <a:p>
            <a:r>
              <a:rPr lang="en-US" sz="3200" dirty="0">
                <a:latin typeface="Giorgio" charset="0"/>
                <a:cs typeface="Giorgio" charset="0"/>
              </a:rPr>
              <a:t> AI Networks for Short-Reach Apps</a:t>
            </a:r>
          </a:p>
          <a:p>
            <a:r>
              <a:rPr lang="en-US" sz="2400" dirty="0">
                <a:latin typeface="Giorgio" charset="0"/>
                <a:cs typeface="Giorgio" charset="0"/>
              </a:rPr>
              <a:t>Mark Lutkowitz, Principal</a:t>
            </a:r>
          </a:p>
          <a:p>
            <a:r>
              <a:rPr lang="en-US" sz="2000" dirty="0">
                <a:latin typeface="Giorgio" charset="0"/>
                <a:cs typeface="Giorgio" charset="0"/>
              </a:rPr>
              <a:t>March 6, 2026</a:t>
            </a:r>
          </a:p>
          <a:p>
            <a:endParaRPr lang="en-US" sz="2800" dirty="0">
              <a:latin typeface="Giorgio" charset="0"/>
              <a:cs typeface="Giorgio" charset="0"/>
            </a:endParaRPr>
          </a:p>
          <a:p>
            <a:endParaRPr lang="en-US" sz="2800" dirty="0">
              <a:latin typeface="Giorgio" charset="0"/>
              <a:cs typeface="Giorgio" charset="0"/>
            </a:endParaRPr>
          </a:p>
          <a:p>
            <a:endParaRPr lang="en-US" sz="2800" dirty="0">
              <a:latin typeface="Giorgio" charset="0"/>
              <a:cs typeface="Giorgio" charset="0"/>
            </a:endParaRPr>
          </a:p>
          <a:p>
            <a:endParaRPr lang="en-US" sz="2800" dirty="0">
              <a:latin typeface="Giorgio" charset="0"/>
              <a:cs typeface="Giorgio" charset="0"/>
            </a:endParaRPr>
          </a:p>
          <a:p>
            <a:endParaRPr lang="en-US" sz="2400" dirty="0">
              <a:latin typeface="Giorgio" charset="0"/>
            </a:endParaRP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CC2A5-F8B4-C1F7-A220-BB9D393567D6}"/>
              </a:ext>
            </a:extLst>
          </p:cNvPr>
          <p:cNvSpPr txBox="1"/>
          <p:nvPr/>
        </p:nvSpPr>
        <p:spPr>
          <a:xfrm>
            <a:off x="4291584" y="3596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59D5-4667-C5B7-748C-D2CB7BB0F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NPO as Interim Option?</a:t>
            </a:r>
          </a:p>
        </p:txBody>
      </p:sp>
      <p:pic>
        <p:nvPicPr>
          <p:cNvPr id="5" name="Picture 4" descr="A white arrow pointing to a blue background&#10;&#10;AI-generated content may be incorrect.">
            <a:extLst>
              <a:ext uri="{FF2B5EF4-FFF2-40B4-BE49-F238E27FC236}">
                <a16:creationId xmlns:a16="http://schemas.microsoft.com/office/drawing/2014/main" id="{90B783A1-2268-9D22-7D7B-6EFEFD3B8D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938"/>
            <a:ext cx="9144000" cy="5636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0E9E8-8DB2-0F40-9866-56E6E9674921}"/>
              </a:ext>
            </a:extLst>
          </p:cNvPr>
          <p:cNvSpPr txBox="1"/>
          <p:nvPr/>
        </p:nvSpPr>
        <p:spPr>
          <a:xfrm>
            <a:off x="1" y="1888762"/>
            <a:ext cx="581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Engineers also grappled to make NPO </a:t>
            </a:r>
          </a:p>
          <a:p>
            <a:pPr algn="ctr"/>
            <a:r>
              <a:rPr lang="en-US" sz="2800" dirty="0"/>
              <a:t>work commercially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FDD5E-D780-07C7-C4E7-27ACE200E261}"/>
              </a:ext>
            </a:extLst>
          </p:cNvPr>
          <p:cNvSpPr txBox="1"/>
          <p:nvPr/>
        </p:nvSpPr>
        <p:spPr>
          <a:xfrm>
            <a:off x="3478849" y="5126636"/>
            <a:ext cx="5816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Still need large customer to</a:t>
            </a:r>
          </a:p>
          <a:p>
            <a:pPr algn="ctr"/>
            <a:r>
              <a:rPr lang="en-US" sz="2800" dirty="0"/>
              <a:t>make major commitment to NPO</a:t>
            </a:r>
          </a:p>
        </p:txBody>
      </p:sp>
    </p:spTree>
    <p:extLst>
      <p:ext uri="{BB962C8B-B14F-4D97-AF65-F5344CB8AC3E}">
        <p14:creationId xmlns:p14="http://schemas.microsoft.com/office/powerpoint/2010/main" val="342202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DC49-F683-D2E0-052C-958FA6B58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Bright Future of </a:t>
            </a:r>
            <a:r>
              <a:rPr lang="en-US" dirty="0" err="1"/>
              <a:t>Pluggables</a:t>
            </a:r>
            <a:endParaRPr lang="en-US" dirty="0"/>
          </a:p>
        </p:txBody>
      </p:sp>
      <p:pic>
        <p:nvPicPr>
          <p:cNvPr id="7" name="Picture 6" descr="A light shining on a blue background&#10;&#10;AI-generated content may be incorrect.">
            <a:extLst>
              <a:ext uri="{FF2B5EF4-FFF2-40B4-BE49-F238E27FC236}">
                <a16:creationId xmlns:a16="http://schemas.microsoft.com/office/drawing/2014/main" id="{85AEC567-950B-200E-B758-DFCD73A40D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2"/>
            <a:ext cx="9144000" cy="5674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CCA82-9888-2B02-63E9-91EC5832CCF8}"/>
              </a:ext>
            </a:extLst>
          </p:cNvPr>
          <p:cNvSpPr txBox="1"/>
          <p:nvPr/>
        </p:nvSpPr>
        <p:spPr>
          <a:xfrm>
            <a:off x="0" y="1490621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Optical </a:t>
            </a:r>
            <a:r>
              <a:rPr lang="en-US" sz="3200" dirty="0" err="1">
                <a:solidFill>
                  <a:schemeClr val="bg1"/>
                </a:solidFill>
              </a:rPr>
              <a:t>pluggables</a:t>
            </a:r>
            <a:r>
              <a:rPr lang="en-US" sz="3200" dirty="0">
                <a:solidFill>
                  <a:schemeClr val="bg1"/>
                </a:solidFill>
              </a:rPr>
              <a:t> remaining dominant through 400T switches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2800" dirty="0">
                <a:solidFill>
                  <a:schemeClr val="bg1"/>
                </a:solidFill>
              </a:rPr>
              <a:t>&gt; Virtually forever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 problems at all in reaching 200T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New alterations at 400T will be necessary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A99C2-01A3-C131-D5F1-75EB89D74595}"/>
              </a:ext>
            </a:extLst>
          </p:cNvPr>
          <p:cNvSpPr txBox="1"/>
          <p:nvPr/>
        </p:nvSpPr>
        <p:spPr>
          <a:xfrm rot="10800000" flipV="1">
            <a:off x="1528997" y="4520993"/>
            <a:ext cx="5392711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Beauty of pay as you go will never go away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7993-43B0-4E17-DF38-61495C198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Google’s Unique Move to CPC </a:t>
            </a:r>
          </a:p>
        </p:txBody>
      </p:sp>
      <p:pic>
        <p:nvPicPr>
          <p:cNvPr id="9" name="Picture 8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ECCF4CCB-F891-A9EF-2548-296D8E7693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0"/>
            <a:ext cx="9144000" cy="5659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E4576-2ADA-8EA8-5F48-216BF92AF170}"/>
              </a:ext>
            </a:extLst>
          </p:cNvPr>
          <p:cNvSpPr txBox="1"/>
          <p:nvPr/>
        </p:nvSpPr>
        <p:spPr>
          <a:xfrm>
            <a:off x="4916774" y="1490619"/>
            <a:ext cx="42272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Google’s early commitment to being a technology/hardware leader in AI will result in the only guaranteed, significant  co-packaging effort</a:t>
            </a:r>
          </a:p>
        </p:txBody>
      </p:sp>
    </p:spTree>
    <p:extLst>
      <p:ext uri="{BB962C8B-B14F-4D97-AF65-F5344CB8AC3E}">
        <p14:creationId xmlns:p14="http://schemas.microsoft.com/office/powerpoint/2010/main" val="50792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A45C-17F7-70AF-2730-121F1D2869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LPO’s Original Insulting Narrative</a:t>
            </a:r>
          </a:p>
        </p:txBody>
      </p:sp>
      <p:pic>
        <p:nvPicPr>
          <p:cNvPr id="4" name="Picture 3" descr="A white paper speech bubble&#10;&#10;AI-generated content may be incorrect.">
            <a:extLst>
              <a:ext uri="{FF2B5EF4-FFF2-40B4-BE49-F238E27FC236}">
                <a16:creationId xmlns:a16="http://schemas.microsoft.com/office/drawing/2014/main" id="{72137A78-C872-76FC-D1C7-E018B952C7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0"/>
            <a:ext cx="9144000" cy="5672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18AB23-F5B5-F939-613D-F582D7DE6DD1}"/>
              </a:ext>
            </a:extLst>
          </p:cNvPr>
          <p:cNvSpPr txBox="1"/>
          <p:nvPr/>
        </p:nvSpPr>
        <p:spPr>
          <a:xfrm>
            <a:off x="0" y="1490619"/>
            <a:ext cx="90547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Nightmare with 10G-LRM about 20 years before</a:t>
            </a:r>
          </a:p>
          <a:p>
            <a:r>
              <a:rPr lang="en-US" sz="3200" dirty="0"/>
              <a:t>     </a:t>
            </a:r>
            <a:r>
              <a:rPr lang="en-US" sz="2800" dirty="0"/>
              <a:t>&gt; LPO had same problem with link robustness &amp; interop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899AB9-44A6-93AB-16CF-05C2C1D12A79}"/>
              </a:ext>
            </a:extLst>
          </p:cNvPr>
          <p:cNvSpPr txBox="1"/>
          <p:nvPr/>
        </p:nvSpPr>
        <p:spPr>
          <a:xfrm>
            <a:off x="1064301" y="3429000"/>
            <a:ext cx="338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Resulted in big waste of industry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5B39D-7E51-2CA8-18B6-D2CDF54E0B0B}"/>
              </a:ext>
            </a:extLst>
          </p:cNvPr>
          <p:cNvSpPr txBox="1"/>
          <p:nvPr/>
        </p:nvSpPr>
        <p:spPr>
          <a:xfrm>
            <a:off x="4452078" y="2608289"/>
            <a:ext cx="46919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Cisco ACO: ~ five years earlier linear interface between host and optic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800" dirty="0"/>
              <a:t>Unconcerned  about cost and power in leapfrogging to 400GbE with PAM4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Centralized processing drawbacks ignored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46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D38B-68EF-8FD4-D94B-82E85021C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LPO’s Limited Future</a:t>
            </a:r>
          </a:p>
        </p:txBody>
      </p:sp>
      <p:pic>
        <p:nvPicPr>
          <p:cNvPr id="5" name="Picture 4" descr="A close-up of a hourglass&#10;&#10;AI-generated content may be incorrect.">
            <a:extLst>
              <a:ext uri="{FF2B5EF4-FFF2-40B4-BE49-F238E27FC236}">
                <a16:creationId xmlns:a16="http://schemas.microsoft.com/office/drawing/2014/main" id="{76C31DD3-9F10-255C-DC1A-43B25EE694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9144000" cy="5651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EBB914-FD21-F7A8-3C90-5FDF42942821}"/>
              </a:ext>
            </a:extLst>
          </p:cNvPr>
          <p:cNvSpPr txBox="1"/>
          <p:nvPr/>
        </p:nvSpPr>
        <p:spPr>
          <a:xfrm>
            <a:off x="3132944" y="1600200"/>
            <a:ext cx="60110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Real innovation with HALO</a:t>
            </a:r>
          </a:p>
          <a:p>
            <a:r>
              <a:rPr lang="en-US" sz="3200" dirty="0"/>
              <a:t>      </a:t>
            </a:r>
            <a:r>
              <a:rPr lang="en-US" sz="2800" dirty="0"/>
              <a:t>&gt; Minus altering biz model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Nothing beyond 100G with LPO</a:t>
            </a:r>
          </a:p>
          <a:p>
            <a:r>
              <a:rPr lang="en-US" sz="3200" dirty="0"/>
              <a:t>     </a:t>
            </a:r>
            <a:r>
              <a:rPr lang="en-US" sz="2800" dirty="0"/>
              <a:t>&gt; No way to close LPO link  		 	     	   budget at 200G/lane</a:t>
            </a:r>
          </a:p>
          <a:p>
            <a:r>
              <a:rPr lang="en-US" sz="3200" dirty="0"/>
              <a:t>        </a:t>
            </a:r>
            <a:r>
              <a:rPr lang="en-US" sz="2400" dirty="0"/>
              <a:t>-- Regardless of pristine nature of  	 	        		  transceiver</a:t>
            </a:r>
          </a:p>
          <a:p>
            <a:r>
              <a:rPr lang="en-US" sz="2400" dirty="0"/>
              <a:t>        </a:t>
            </a:r>
            <a:r>
              <a:rPr lang="en-US" sz="2800" dirty="0"/>
              <a:t>&gt; No forthcoming customer</a:t>
            </a:r>
          </a:p>
          <a:p>
            <a:r>
              <a:rPr lang="en-US" sz="2800" dirty="0"/>
              <a:t>          </a:t>
            </a:r>
            <a:r>
              <a:rPr lang="en-US" sz="2400" dirty="0"/>
              <a:t>-- </a:t>
            </a:r>
            <a:r>
              <a:rPr lang="en-US" sz="2400" dirty="0" err="1"/>
              <a:t>Hypersclalers</a:t>
            </a:r>
            <a:r>
              <a:rPr lang="en-US" sz="2400" dirty="0"/>
              <a:t> will deploy half-retimed</a:t>
            </a:r>
          </a:p>
          <a:p>
            <a:r>
              <a:rPr lang="en-US" sz="24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85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5B16-B96D-CC9D-CA77-F1E1E1764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Resurgence of NRZ</a:t>
            </a:r>
          </a:p>
        </p:txBody>
      </p:sp>
      <p:pic>
        <p:nvPicPr>
          <p:cNvPr id="5" name="Picture 4" descr="A white question mark on a yellow background&#10;&#10;AI-generated content may be incorrect.">
            <a:extLst>
              <a:ext uri="{FF2B5EF4-FFF2-40B4-BE49-F238E27FC236}">
                <a16:creationId xmlns:a16="http://schemas.microsoft.com/office/drawing/2014/main" id="{9F4C9F3E-B97A-757A-3B20-BC5C27186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0"/>
            <a:ext cx="9144000" cy="5684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B801FD-07DA-91D9-B3F0-FF3CED07FE57}"/>
              </a:ext>
            </a:extLst>
          </p:cNvPr>
          <p:cNvSpPr txBox="1"/>
          <p:nvPr/>
        </p:nvSpPr>
        <p:spPr>
          <a:xfrm>
            <a:off x="0" y="1490619"/>
            <a:ext cx="9093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Speculation about establishment of consortium</a:t>
            </a:r>
            <a:endParaRPr lang="en-US" sz="2800" dirty="0"/>
          </a:p>
          <a:p>
            <a:r>
              <a:rPr lang="en-US" sz="2800" dirty="0"/>
              <a:t>      &gt; By two </a:t>
            </a:r>
            <a:r>
              <a:rPr lang="en-US" sz="2800" dirty="0" err="1"/>
              <a:t>hypersalers</a:t>
            </a:r>
            <a:r>
              <a:rPr lang="en-US" sz="2800" dirty="0"/>
              <a:t> for standardization effort </a:t>
            </a:r>
          </a:p>
          <a:p>
            <a:r>
              <a:rPr lang="en-US" sz="2400" dirty="0"/>
              <a:t>           -- Slower and wider 25-50G</a:t>
            </a:r>
          </a:p>
          <a:p>
            <a:r>
              <a:rPr lang="en-US" sz="2400" dirty="0"/>
              <a:t>           -- Logically Microsoft &amp; Meta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Lower cost, power, etc.</a:t>
            </a:r>
          </a:p>
          <a:p>
            <a:r>
              <a:rPr lang="en-US" sz="2800" dirty="0"/>
              <a:t>       </a:t>
            </a:r>
            <a:r>
              <a:rPr lang="en-US" sz="2400" dirty="0"/>
              <a:t>&gt; Likely need for a weak FEC</a:t>
            </a:r>
          </a:p>
          <a:p>
            <a:r>
              <a:rPr lang="en-US" sz="2400" dirty="0"/>
              <a:t>        &gt; Drawbacks include restrictions on </a:t>
            </a:r>
          </a:p>
          <a:p>
            <a:r>
              <a:rPr lang="en-US" sz="2400" dirty="0"/>
              <a:t>            number of 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“Micro-VCSEL” play at 50G NRZ</a:t>
            </a:r>
          </a:p>
          <a:p>
            <a:endParaRPr lang="en-US" sz="2400" dirty="0"/>
          </a:p>
          <a:p>
            <a:r>
              <a:rPr lang="en-US" sz="2400" dirty="0"/>
              <a:t>           </a:t>
            </a:r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400" dirty="0"/>
              <a:t>          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080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4347-EAA6-8638-E4D1-FF70211EB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VCSELs Moving Forward</a:t>
            </a:r>
          </a:p>
        </p:txBody>
      </p:sp>
      <p:pic>
        <p:nvPicPr>
          <p:cNvPr id="5" name="Picture 4" descr="A blue arrows pointing upwards&#10;&#10;AI-generated content may be incorrect.">
            <a:extLst>
              <a:ext uri="{FF2B5EF4-FFF2-40B4-BE49-F238E27FC236}">
                <a16:creationId xmlns:a16="http://schemas.microsoft.com/office/drawing/2014/main" id="{2912E1E4-4E8D-6610-689A-E4D6B81B9E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0"/>
            <a:ext cx="9144000" cy="5595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A88BB5-3517-47B4-C631-79459DE80E6A}"/>
              </a:ext>
            </a:extLst>
          </p:cNvPr>
          <p:cNvSpPr txBox="1"/>
          <p:nvPr/>
        </p:nvSpPr>
        <p:spPr>
          <a:xfrm>
            <a:off x="4178300" y="1490619"/>
            <a:ext cx="49657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Temporary lull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</a:rPr>
              <a:t>&gt; </a:t>
            </a:r>
            <a:r>
              <a:rPr lang="en-US" sz="2400" dirty="0" err="1">
                <a:solidFill>
                  <a:schemeClr val="bg1"/>
                </a:solidFill>
              </a:rPr>
              <a:t>Hyperscalers</a:t>
            </a:r>
            <a:r>
              <a:rPr lang="en-US" sz="2400" dirty="0">
                <a:solidFill>
                  <a:schemeClr val="bg1"/>
                </a:solidFill>
              </a:rPr>
              <a:t> shifted away from	    multimode fiber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&gt; Nvidia also not planning 	  	     f	    for 200G VCSELs (1.6T Tx)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000" dirty="0">
                <a:solidFill>
                  <a:schemeClr val="bg1"/>
                </a:solidFill>
              </a:rPr>
              <a:t>-- </a:t>
            </a:r>
            <a:r>
              <a:rPr lang="en-US" sz="2000" dirty="0" err="1">
                <a:solidFill>
                  <a:schemeClr val="bg1"/>
                </a:solidFill>
              </a:rPr>
              <a:t>EOLed</a:t>
            </a:r>
            <a:r>
              <a:rPr lang="en-US" sz="2000" dirty="0">
                <a:solidFill>
                  <a:schemeClr val="bg1"/>
                </a:solidFill>
              </a:rPr>
              <a:t> 100G VCSEL for scale-   		  	        out due to link flapping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&gt; Scale-up with more 		 	        	    stringent requirement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       </a:t>
            </a:r>
            <a:r>
              <a:rPr lang="en-US" sz="2000" dirty="0">
                <a:solidFill>
                  <a:schemeClr val="bg1"/>
                </a:solidFill>
              </a:rPr>
              <a:t>-- BER challenge with AOCs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Optimism with 1060nm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</a:t>
            </a:r>
            <a:r>
              <a:rPr lang="en-US" sz="2400" dirty="0">
                <a:solidFill>
                  <a:schemeClr val="bg1"/>
                </a:solidFill>
              </a:rPr>
              <a:t>&gt; New fiber with higher EMB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    </a:t>
            </a:r>
            <a:r>
              <a:rPr lang="en-US" sz="2000" dirty="0">
                <a:solidFill>
                  <a:schemeClr val="bg1"/>
                </a:solidFill>
              </a:rPr>
              <a:t>-- At least 30m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 		 	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      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626A-4B89-A5A8-952F-35025CE973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China’s Impact on AI and Optics </a:t>
            </a:r>
          </a:p>
        </p:txBody>
      </p:sp>
      <p:pic>
        <p:nvPicPr>
          <p:cNvPr id="5" name="Picture 4" descr="A map of china with borders&#10;&#10;AI-generated content may be incorrect.">
            <a:extLst>
              <a:ext uri="{FF2B5EF4-FFF2-40B4-BE49-F238E27FC236}">
                <a16:creationId xmlns:a16="http://schemas.microsoft.com/office/drawing/2014/main" id="{1E8A2170-9019-3E6E-0AF4-19B789A74D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4366"/>
            <a:ext cx="9143998" cy="6220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CDBED-8EC1-71CB-0A19-4B3D416600FA}"/>
              </a:ext>
            </a:extLst>
          </p:cNvPr>
          <p:cNvSpPr txBox="1"/>
          <p:nvPr/>
        </p:nvSpPr>
        <p:spPr>
          <a:xfrm>
            <a:off x="119920" y="1514365"/>
            <a:ext cx="9024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Deepseek</a:t>
            </a:r>
            <a:r>
              <a:rPr lang="en-US" sz="2800" dirty="0"/>
              <a:t> will lower costs internationally, resulting in greater consumption throughout the world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13EA7-5042-C8AA-CE4C-B67BB65C9C0A}"/>
              </a:ext>
            </a:extLst>
          </p:cNvPr>
          <p:cNvSpPr txBox="1"/>
          <p:nvPr/>
        </p:nvSpPr>
        <p:spPr>
          <a:xfrm>
            <a:off x="2230244" y="3594451"/>
            <a:ext cx="4363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Smart in moving to next-gen data rates about 2 years after west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5864D-5F07-09C3-B88F-729511D857D3}"/>
              </a:ext>
            </a:extLst>
          </p:cNvPr>
          <p:cNvSpPr txBox="1"/>
          <p:nvPr/>
        </p:nvSpPr>
        <p:spPr>
          <a:xfrm>
            <a:off x="0" y="4976734"/>
            <a:ext cx="2728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China enabled TFLN by itself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0C16-4537-3782-8066-FEF097287022}"/>
              </a:ext>
            </a:extLst>
          </p:cNvPr>
          <p:cNvSpPr txBox="1"/>
          <p:nvPr/>
        </p:nvSpPr>
        <p:spPr>
          <a:xfrm>
            <a:off x="7135318" y="5741234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Tx market leaders</a:t>
            </a:r>
          </a:p>
        </p:txBody>
      </p:sp>
    </p:spTree>
    <p:extLst>
      <p:ext uri="{BB962C8B-B14F-4D97-AF65-F5344CB8AC3E}">
        <p14:creationId xmlns:p14="http://schemas.microsoft.com/office/powerpoint/2010/main" val="7806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6C47-C773-6546-B6EA-F92E0E5EB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Importance of Incumbent Optics Tech with AI </a:t>
            </a:r>
          </a:p>
        </p:txBody>
      </p:sp>
      <p:pic>
        <p:nvPicPr>
          <p:cNvPr id="5" name="Picture 4" descr="A white stairs going up&#10;&#10;AI-generated content may be incorrect.">
            <a:extLst>
              <a:ext uri="{FF2B5EF4-FFF2-40B4-BE49-F238E27FC236}">
                <a16:creationId xmlns:a16="http://schemas.microsoft.com/office/drawing/2014/main" id="{65227E0B-035A-31E0-D005-7482CC1FD0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1"/>
            <a:ext cx="9144000" cy="56721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97B73C-DF97-F411-7842-AD1551E2264A}"/>
              </a:ext>
            </a:extLst>
          </p:cNvPr>
          <p:cNvSpPr txBox="1"/>
          <p:nvPr/>
        </p:nvSpPr>
        <p:spPr>
          <a:xfrm>
            <a:off x="0" y="1490621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Incremental improvements on mature solutions will tend to be winners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A972F-62CC-0ABB-05ED-C38B7A6846CB}"/>
              </a:ext>
            </a:extLst>
          </p:cNvPr>
          <p:cNvSpPr txBox="1"/>
          <p:nvPr/>
        </p:nvSpPr>
        <p:spPr>
          <a:xfrm>
            <a:off x="5207000" y="4445000"/>
            <a:ext cx="393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Incredibly large demand for capacity results in pragmatism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8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DC5C-C0CC-1C68-C452-28CC599F4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Unlike Dot-Com Bubble</a:t>
            </a:r>
          </a:p>
        </p:txBody>
      </p:sp>
      <p:pic>
        <p:nvPicPr>
          <p:cNvPr id="7" name="Picture 6" descr="A balloon attached to a red and white letter&#10;&#10;AI-generated content may be incorrect.">
            <a:extLst>
              <a:ext uri="{FF2B5EF4-FFF2-40B4-BE49-F238E27FC236}">
                <a16:creationId xmlns:a16="http://schemas.microsoft.com/office/drawing/2014/main" id="{D2ED937B-4206-93DD-E700-E64B9B8A05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8023"/>
            <a:ext cx="9144000" cy="5829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F4F044-6873-53C6-9373-EDBD3F943C19}"/>
              </a:ext>
            </a:extLst>
          </p:cNvPr>
          <p:cNvSpPr txBox="1"/>
          <p:nvPr/>
        </p:nvSpPr>
        <p:spPr>
          <a:xfrm>
            <a:off x="330200" y="1257301"/>
            <a:ext cx="2603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With any bust, no seven-year  depression in this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7A8B7-8B27-53A9-5A8A-A815D271E153}"/>
              </a:ext>
            </a:extLst>
          </p:cNvPr>
          <p:cNvSpPr txBox="1"/>
          <p:nvPr/>
        </p:nvSpPr>
        <p:spPr>
          <a:xfrm>
            <a:off x="5765800" y="1803400"/>
            <a:ext cx="260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Major players are like night and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887DA-53A6-184C-CB0A-C25D65759231}"/>
              </a:ext>
            </a:extLst>
          </p:cNvPr>
          <p:cNvSpPr txBox="1"/>
          <p:nvPr/>
        </p:nvSpPr>
        <p:spPr>
          <a:xfrm>
            <a:off x="330200" y="3675003"/>
            <a:ext cx="26035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Nothing like “build it and they will come” philosophy of late ‘90s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A11D7-7383-5B50-2CF4-FBEB01AAF00E}"/>
              </a:ext>
            </a:extLst>
          </p:cNvPr>
          <p:cNvSpPr txBox="1"/>
          <p:nvPr/>
        </p:nvSpPr>
        <p:spPr>
          <a:xfrm>
            <a:off x="6400800" y="4216400"/>
            <a:ext cx="215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Constant market corrections now</a:t>
            </a:r>
          </a:p>
        </p:txBody>
      </p:sp>
    </p:spTree>
    <p:extLst>
      <p:ext uri="{BB962C8B-B14F-4D97-AF65-F5344CB8AC3E}">
        <p14:creationId xmlns:p14="http://schemas.microsoft.com/office/powerpoint/2010/main" val="293527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8A6D-1A0E-F60D-E2C0-A28DF5EAC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Copper Seemed to Be Leaving Before AI</a:t>
            </a:r>
          </a:p>
        </p:txBody>
      </p:sp>
      <p:pic>
        <p:nvPicPr>
          <p:cNvPr id="5" name="Picture 4" descr="A close-up of a copper colored surface&#10;&#10;AI-generated content may be incorrect.">
            <a:extLst>
              <a:ext uri="{FF2B5EF4-FFF2-40B4-BE49-F238E27FC236}">
                <a16:creationId xmlns:a16="http://schemas.microsoft.com/office/drawing/2014/main" id="{1900DFAB-7B7F-3F86-10B8-75BAEF0482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" y="1678488"/>
            <a:ext cx="9140505" cy="5461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BB676-7939-D9D8-F333-0F25267A43C6}"/>
              </a:ext>
            </a:extLst>
          </p:cNvPr>
          <p:cNvSpPr txBox="1"/>
          <p:nvPr/>
        </p:nvSpPr>
        <p:spPr>
          <a:xfrm>
            <a:off x="0" y="1678488"/>
            <a:ext cx="9140505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Main story on shortening DACs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Uncompelling 5-to-7-meter opportunity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Amazon an early AEC exception for over a decade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    </a:t>
            </a:r>
            <a:r>
              <a:rPr lang="en-US" sz="2800" b="1" dirty="0">
                <a:solidFill>
                  <a:schemeClr val="bg1"/>
                </a:solidFill>
              </a:rPr>
              <a:t>&gt; Links between leaf &amp; spine layer or spine &amp; super-spine 	   layers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Google does not see element leaving soon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      </a:t>
            </a:r>
            <a:r>
              <a:rPr lang="en-US" sz="2800" b="1" dirty="0">
                <a:solidFill>
                  <a:schemeClr val="bg1"/>
                </a:solidFill>
              </a:rPr>
              <a:t>&gt; Confident about 2m reach for 400G/lane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       </a:t>
            </a:r>
            <a:r>
              <a:rPr lang="en-US" sz="2400" b="1" dirty="0">
                <a:solidFill>
                  <a:schemeClr val="bg1"/>
                </a:solidFill>
              </a:rPr>
              <a:t>-- Plan to do CPC for 400G/lane practically ignored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      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3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7651" y="357444"/>
            <a:ext cx="6135839" cy="1133177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57651" y="1490621"/>
            <a:ext cx="6400800" cy="1752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 	 	 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E3476-8DBF-294E-93AE-600964CE99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924" y="2667000"/>
            <a:ext cx="5788152" cy="289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FFC0-8F85-4F4F-A105-ECB7CA209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Exaggerated Impact of Present Cost Disparity with Copper</a:t>
            </a:r>
          </a:p>
        </p:txBody>
      </p:sp>
      <p:pic>
        <p:nvPicPr>
          <p:cNvPr id="5" name="Picture 4" descr="A magnifying glass with a graph and arrow&#10;&#10;AI-generated content may be incorrect.">
            <a:extLst>
              <a:ext uri="{FF2B5EF4-FFF2-40B4-BE49-F238E27FC236}">
                <a16:creationId xmlns:a16="http://schemas.microsoft.com/office/drawing/2014/main" id="{1A554532-B4D9-64D2-D1EA-52DAC3865B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76400"/>
            <a:ext cx="9144001" cy="5488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4E4C1C-D37B-EB47-7EE4-59CBAB05AD1D}"/>
              </a:ext>
            </a:extLst>
          </p:cNvPr>
          <p:cNvSpPr txBox="1"/>
          <p:nvPr/>
        </p:nvSpPr>
        <p:spPr>
          <a:xfrm>
            <a:off x="0" y="167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 optics needing to be 10x lower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                </a:t>
            </a:r>
            <a:r>
              <a:rPr lang="en-US" sz="2800" dirty="0">
                <a:solidFill>
                  <a:schemeClr val="bg1"/>
                </a:solidFill>
              </a:rPr>
              <a:t>&gt; Copper densities being dramatically pushed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00317-C0B6-433D-58AA-1D5D325A0B52}"/>
              </a:ext>
            </a:extLst>
          </p:cNvPr>
          <p:cNvSpPr txBox="1"/>
          <p:nvPr/>
        </p:nvSpPr>
        <p:spPr>
          <a:xfrm>
            <a:off x="149903" y="3087974"/>
            <a:ext cx="3162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Resulting from some very complex packaging solutions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65856-29FC-1A29-48FC-CAE4ABE57151}"/>
              </a:ext>
            </a:extLst>
          </p:cNvPr>
          <p:cNvSpPr txBox="1"/>
          <p:nvPr/>
        </p:nvSpPr>
        <p:spPr>
          <a:xfrm>
            <a:off x="149903" y="4966525"/>
            <a:ext cx="3282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Will help extend copper, but will also increase cost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37B48-4F8D-929B-EEF1-CE605D1D5BB2}"/>
              </a:ext>
            </a:extLst>
          </p:cNvPr>
          <p:cNvSpPr txBox="1"/>
          <p:nvPr/>
        </p:nvSpPr>
        <p:spPr>
          <a:xfrm>
            <a:off x="6355831" y="3316494"/>
            <a:ext cx="2638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Optics needs to differentiate on performance,  not cost</a:t>
            </a:r>
          </a:p>
        </p:txBody>
      </p:sp>
    </p:spTree>
    <p:extLst>
      <p:ext uri="{BB962C8B-B14F-4D97-AF65-F5344CB8AC3E}">
        <p14:creationId xmlns:p14="http://schemas.microsoft.com/office/powerpoint/2010/main" val="27025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DBEC-5F76-34CA-1079-2FB1DC158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651" y="357444"/>
            <a:ext cx="6311449" cy="1133177"/>
          </a:xfrm>
        </p:spPr>
        <p:txBody>
          <a:bodyPr/>
          <a:lstStyle/>
          <a:p>
            <a:r>
              <a:rPr lang="en-US" dirty="0"/>
              <a:t>Market Aberrations for Copper/AEC Spurt</a:t>
            </a:r>
          </a:p>
        </p:txBody>
      </p:sp>
      <p:pic>
        <p:nvPicPr>
          <p:cNvPr id="4" name="Picture 3" descr="A half moon in the sky&#10;&#10;AI-generated content may be incorrect.">
            <a:extLst>
              <a:ext uri="{FF2B5EF4-FFF2-40B4-BE49-F238E27FC236}">
                <a16:creationId xmlns:a16="http://schemas.microsoft.com/office/drawing/2014/main" id="{BCB1F125-1E40-8B32-7586-442506589D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1"/>
            <a:ext cx="9144000" cy="5646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1C793-3F94-99BF-3160-E0D6A25BFD2E}"/>
              </a:ext>
            </a:extLst>
          </p:cNvPr>
          <p:cNvSpPr txBox="1"/>
          <p:nvPr/>
        </p:nvSpPr>
        <p:spPr>
          <a:xfrm>
            <a:off x="0" y="1490621"/>
            <a:ext cx="9143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Nvidia loves copper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</a:t>
            </a:r>
            <a:r>
              <a:rPr lang="en-US" sz="2800" dirty="0">
                <a:solidFill>
                  <a:schemeClr val="bg1"/>
                </a:solidFill>
              </a:rPr>
              <a:t>&gt; Firm in sole control of datacom transmission space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 -- </a:t>
            </a:r>
            <a:r>
              <a:rPr lang="en-US" sz="2400" dirty="0">
                <a:solidFill>
                  <a:schemeClr val="bg1"/>
                </a:solidFill>
              </a:rPr>
              <a:t>Amphenol as key enabler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Credo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2800" dirty="0">
                <a:solidFill>
                  <a:schemeClr val="bg1"/>
                </a:solidFill>
              </a:rPr>
              <a:t>&gt; Niche DSP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Creation of </a:t>
            </a:r>
            <a:r>
              <a:rPr lang="en-US" sz="3200" dirty="0" err="1">
                <a:solidFill>
                  <a:schemeClr val="bg1"/>
                </a:solidFill>
              </a:rPr>
              <a:t>neoclouds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2800" dirty="0">
                <a:solidFill>
                  <a:schemeClr val="bg1"/>
                </a:solidFill>
              </a:rPr>
              <a:t>&gt; Need to scale up quickly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&gt; </a:t>
            </a:r>
            <a:r>
              <a:rPr lang="en-US" sz="2800" dirty="0" err="1">
                <a:solidFill>
                  <a:schemeClr val="bg1"/>
                </a:solidFill>
              </a:rPr>
              <a:t>xAI</a:t>
            </a:r>
            <a:r>
              <a:rPr lang="en-US" sz="2800" dirty="0">
                <a:solidFill>
                  <a:schemeClr val="bg1"/>
                </a:solidFill>
              </a:rPr>
              <a:t> a major purchaser of AECs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</a:t>
            </a:r>
            <a:r>
              <a:rPr lang="en-US" sz="2400" dirty="0">
                <a:solidFill>
                  <a:schemeClr val="bg1"/>
                </a:solidFill>
              </a:rPr>
              <a:t>--Wanted simplified link margin analyses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sz="2800" dirty="0">
                <a:solidFill>
                  <a:schemeClr val="bg1"/>
                </a:solidFill>
              </a:rPr>
              <a:t>&gt; </a:t>
            </a:r>
            <a:r>
              <a:rPr lang="en-US" sz="2800" dirty="0" err="1">
                <a:solidFill>
                  <a:schemeClr val="bg1"/>
                </a:solidFill>
              </a:rPr>
              <a:t>Oclaro</a:t>
            </a:r>
            <a:r>
              <a:rPr lang="en-US" sz="2800" dirty="0">
                <a:solidFill>
                  <a:schemeClr val="bg1"/>
                </a:solidFill>
              </a:rPr>
              <a:t> expected to be big buyer of AECs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&gt; High risks including capital intensity</a:t>
            </a: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2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6980-960B-D9AA-D558-5958337218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Focus on Active Copper Cables</a:t>
            </a:r>
          </a:p>
        </p:txBody>
      </p:sp>
      <p:pic>
        <p:nvPicPr>
          <p:cNvPr id="5" name="Picture 4" descr="A magnifying glass on a blue background&#10;&#10;AI-generated content may be incorrect.">
            <a:extLst>
              <a:ext uri="{FF2B5EF4-FFF2-40B4-BE49-F238E27FC236}">
                <a16:creationId xmlns:a16="http://schemas.microsoft.com/office/drawing/2014/main" id="{B960DA16-1F0D-389C-7B47-0B8292B05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2"/>
            <a:ext cx="9144000" cy="560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DE24D4-EDFC-C2BF-2792-B77028A051B2}"/>
              </a:ext>
            </a:extLst>
          </p:cNvPr>
          <p:cNvSpPr txBox="1"/>
          <p:nvPr/>
        </p:nvSpPr>
        <p:spPr>
          <a:xfrm>
            <a:off x="1" y="149062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Requires more upfront engineering than AECs</a:t>
            </a:r>
          </a:p>
          <a:p>
            <a:pPr algn="ctr"/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55A4E6-C2DA-FBE8-AE0C-41A4D81DBB6F}"/>
              </a:ext>
            </a:extLst>
          </p:cNvPr>
          <p:cNvSpPr txBox="1"/>
          <p:nvPr/>
        </p:nvSpPr>
        <p:spPr>
          <a:xfrm>
            <a:off x="2895600" y="2171700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Nvidia’s product used low-power, linear analog ASIC from </a:t>
            </a:r>
            <a:r>
              <a:rPr lang="en-US" sz="3200" dirty="0" err="1"/>
              <a:t>Samtec</a:t>
            </a:r>
            <a:r>
              <a:rPr lang="en-US" sz="3200" dirty="0"/>
              <a:t> </a:t>
            </a:r>
          </a:p>
          <a:p>
            <a:r>
              <a:rPr lang="en-US" sz="2000" dirty="0"/>
              <a:t>	</a:t>
            </a:r>
            <a:r>
              <a:rPr lang="en-US" sz="2800" dirty="0"/>
              <a:t> &gt; To make 200G ACCs</a:t>
            </a:r>
          </a:p>
          <a:p>
            <a:r>
              <a:rPr lang="en-US" sz="2800" dirty="0"/>
              <a:t>       &gt; Ciena/</a:t>
            </a:r>
            <a:r>
              <a:rPr lang="en-US" sz="2800" dirty="0" err="1"/>
              <a:t>Nubis</a:t>
            </a:r>
            <a:r>
              <a:rPr lang="en-US" sz="2800" dirty="0"/>
              <a:t> has similar ASIC</a:t>
            </a:r>
          </a:p>
          <a:p>
            <a:r>
              <a:rPr lang="en-US" sz="2000" dirty="0"/>
              <a:t>               </a:t>
            </a:r>
            <a:r>
              <a:rPr lang="en-US" sz="2400" dirty="0"/>
              <a:t>-- Viewed as lower risk vendor at Nvidia</a:t>
            </a:r>
            <a:endParaRPr lang="en-US" sz="2000" dirty="0"/>
          </a:p>
          <a:p>
            <a:endParaRPr lang="en-US" sz="2800" dirty="0"/>
          </a:p>
          <a:p>
            <a:r>
              <a:rPr lang="en-US" sz="2800" dirty="0"/>
              <a:t>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17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9E79-04B3-A845-3EB2-D5CFC7737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Insufficient Clarity on 1.6T AOCs</a:t>
            </a:r>
          </a:p>
        </p:txBody>
      </p:sp>
      <p:pic>
        <p:nvPicPr>
          <p:cNvPr id="5" name="Picture 4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74DA629B-DE82-ABD2-9D12-4E78BE6DBD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1"/>
            <a:ext cx="9144000" cy="5734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DDDD63-C54F-F21D-E4DA-E821E8CD9DC9}"/>
              </a:ext>
            </a:extLst>
          </p:cNvPr>
          <p:cNvSpPr txBox="1"/>
          <p:nvPr/>
        </p:nvSpPr>
        <p:spPr>
          <a:xfrm>
            <a:off x="0" y="1490621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Other than whatever is covered by 20 or so meters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Question on scale-up vs scale-out breakdown</a:t>
            </a:r>
          </a:p>
          <a:p>
            <a:r>
              <a:rPr lang="en-US" sz="3200" dirty="0"/>
              <a:t>     </a:t>
            </a:r>
            <a:r>
              <a:rPr lang="en-US" sz="2800" dirty="0"/>
              <a:t>&gt; NVIDIA has no optics in scale-up, but two exceptions</a:t>
            </a:r>
          </a:p>
          <a:p>
            <a:r>
              <a:rPr lang="en-US" sz="2800" dirty="0"/>
              <a:t>         </a:t>
            </a:r>
            <a:r>
              <a:rPr lang="en-US" sz="2400" dirty="0"/>
              <a:t>-- Google with bidi FR4 modules in combo with OCS </a:t>
            </a:r>
          </a:p>
          <a:p>
            <a:r>
              <a:rPr lang="en-US" sz="2400" dirty="0"/>
              <a:t>           -- Huawei with VCSEL LPO at 56G</a:t>
            </a:r>
          </a:p>
          <a:p>
            <a:r>
              <a:rPr lang="en-US" sz="2400" dirty="0"/>
              <a:t>       </a:t>
            </a:r>
            <a:r>
              <a:rPr lang="en-US" sz="2800" dirty="0"/>
              <a:t>&gt; Argument that AOCs are impractical for scale-up</a:t>
            </a:r>
            <a:endParaRPr lang="en-US" sz="2400" dirty="0"/>
          </a:p>
          <a:p>
            <a:r>
              <a:rPr lang="en-US" sz="2400" dirty="0"/>
              <a:t>           -- Building cable incorporating an 8x8 shuffle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Reasonable expectation on post 400G/lane</a:t>
            </a:r>
          </a:p>
          <a:p>
            <a:r>
              <a:rPr lang="en-US" sz="3200" dirty="0"/>
              <a:t>     </a:t>
            </a:r>
            <a:r>
              <a:rPr lang="en-US" sz="2800" dirty="0"/>
              <a:t>&gt; Ubiquitous AOCs</a:t>
            </a:r>
            <a:endParaRPr lang="en-US" sz="3200" dirty="0"/>
          </a:p>
          <a:p>
            <a:r>
              <a:rPr lang="en-US" sz="32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9167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9C029-FB9B-AF9A-736B-C159663C2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Historic Context of CPO</a:t>
            </a:r>
          </a:p>
        </p:txBody>
      </p:sp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EF204D02-B136-7110-1012-C3337768BA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2578"/>
            <a:ext cx="9144000" cy="5534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BDFAF9-7D5B-52D6-53E5-6F48701E02A9}"/>
              </a:ext>
            </a:extLst>
          </p:cNvPr>
          <p:cNvSpPr txBox="1"/>
          <p:nvPr/>
        </p:nvSpPr>
        <p:spPr>
          <a:xfrm>
            <a:off x="3035300" y="1602578"/>
            <a:ext cx="6108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Struggle by in-field technologists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&gt; Ex. SNAP12, Micro-PODs, and other 	   initial toe-dipping by vendors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Microsoft initial effort unserious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2800" dirty="0">
                <a:solidFill>
                  <a:schemeClr val="bg1"/>
                </a:solidFill>
              </a:rPr>
              <a:t>&gt; Pacifying bean counters at firm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</a:t>
            </a:r>
            <a:r>
              <a:rPr lang="en-US" sz="2400" dirty="0">
                <a:solidFill>
                  <a:schemeClr val="bg1"/>
                </a:solidFill>
              </a:rPr>
              <a:t>-- Number-one priority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Pre- AI, Broadcom invested big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</a:t>
            </a:r>
            <a:r>
              <a:rPr lang="en-US" sz="2800" dirty="0">
                <a:solidFill>
                  <a:schemeClr val="bg1"/>
                </a:solidFill>
              </a:rPr>
              <a:t>&gt;  But calculated risk from start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&gt; CEO never touted it much publicly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9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FB7A3-31D7-6859-59D9-FB62B8089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Hurdles with CPO</a:t>
            </a:r>
          </a:p>
        </p:txBody>
      </p:sp>
      <p:pic>
        <p:nvPicPr>
          <p:cNvPr id="5" name="Picture 4" descr="A long shot of a hurdle&#10;&#10;AI-generated content may be incorrect.">
            <a:extLst>
              <a:ext uri="{FF2B5EF4-FFF2-40B4-BE49-F238E27FC236}">
                <a16:creationId xmlns:a16="http://schemas.microsoft.com/office/drawing/2014/main" id="{4D0AD04E-3CD8-2895-6BEF-0362D6CF4F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0621"/>
            <a:ext cx="9144000" cy="57046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81C7F-3F85-1781-9538-C9E4CE2F30ED}"/>
              </a:ext>
            </a:extLst>
          </p:cNvPr>
          <p:cNvSpPr txBox="1"/>
          <p:nvPr/>
        </p:nvSpPr>
        <p:spPr>
          <a:xfrm>
            <a:off x="-1" y="1490621"/>
            <a:ext cx="91439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Same goal of low power/low cost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</a:t>
            </a:r>
            <a:r>
              <a:rPr lang="en-US" sz="2800" dirty="0">
                <a:solidFill>
                  <a:schemeClr val="bg1"/>
                </a:solidFill>
              </a:rPr>
              <a:t>  &gt; Yet, still concerns with reliability, yield,	 	   	 	 	 		    manufacturability (serviceability)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      -- </a:t>
            </a:r>
            <a:r>
              <a:rPr lang="en-US" sz="2400" dirty="0">
                <a:solidFill>
                  <a:schemeClr val="bg1"/>
                </a:solidFill>
              </a:rPr>
              <a:t>Challenge goes beyond TSMC ‘s ability to produce a solution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         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67A9B-DAA5-C4D6-16CB-D93337EEF76D}"/>
              </a:ext>
            </a:extLst>
          </p:cNvPr>
          <p:cNvSpPr txBox="1"/>
          <p:nvPr/>
        </p:nvSpPr>
        <p:spPr>
          <a:xfrm>
            <a:off x="104931" y="4557010"/>
            <a:ext cx="2848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Getting system suppliers to construct CPO is difficult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6A903-AF24-FEE2-528B-993DDAFF659A}"/>
              </a:ext>
            </a:extLst>
          </p:cNvPr>
          <p:cNvSpPr txBox="1"/>
          <p:nvPr/>
        </p:nvSpPr>
        <p:spPr>
          <a:xfrm>
            <a:off x="3237875" y="4661941"/>
            <a:ext cx="263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Yield issues will reside with them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FBD78-0D36-E05F-82C5-8B1CC36F539A}"/>
              </a:ext>
            </a:extLst>
          </p:cNvPr>
          <p:cNvSpPr txBox="1"/>
          <p:nvPr/>
        </p:nvSpPr>
        <p:spPr>
          <a:xfrm>
            <a:off x="5996065" y="4557011"/>
            <a:ext cx="3043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Just requirement for clean room is deemed a pain</a:t>
            </a:r>
          </a:p>
        </p:txBody>
      </p:sp>
    </p:spTree>
    <p:extLst>
      <p:ext uri="{BB962C8B-B14F-4D97-AF65-F5344CB8AC3E}">
        <p14:creationId xmlns:p14="http://schemas.microsoft.com/office/powerpoint/2010/main" val="367580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A656-10ED-C537-C9F7-434B8B41D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Nvidia’s Motivation with CPO</a:t>
            </a:r>
          </a:p>
        </p:txBody>
      </p:sp>
      <p:pic>
        <p:nvPicPr>
          <p:cNvPr id="4" name="Picture 3" descr="A group of people standing on a pie chart&#10;&#10;AI-generated content may be incorrect.">
            <a:extLst>
              <a:ext uri="{FF2B5EF4-FFF2-40B4-BE49-F238E27FC236}">
                <a16:creationId xmlns:a16="http://schemas.microsoft.com/office/drawing/2014/main" id="{68626B55-AA2C-0EE7-FBBE-2B631E94E8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681" y="1783830"/>
            <a:ext cx="5052801" cy="45247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2E2124-1ECD-2653-126C-BCBBC840FB31}"/>
              </a:ext>
            </a:extLst>
          </p:cNvPr>
          <p:cNvSpPr txBox="1"/>
          <p:nvPr/>
        </p:nvSpPr>
        <p:spPr>
          <a:xfrm>
            <a:off x="0" y="160020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Use market position in AI hardware </a:t>
            </a:r>
          </a:p>
          <a:p>
            <a:pPr algn="ctr"/>
            <a:r>
              <a:rPr lang="en-US" sz="2800" dirty="0"/>
              <a:t>To potentially double its switch revenues</a:t>
            </a:r>
          </a:p>
          <a:p>
            <a:pPr algn="ctr"/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1324C-ADBF-2018-B86B-8D34B0D1C0F8}"/>
              </a:ext>
            </a:extLst>
          </p:cNvPr>
          <p:cNvSpPr txBox="1"/>
          <p:nvPr/>
        </p:nvSpPr>
        <p:spPr>
          <a:xfrm>
            <a:off x="457651" y="3429000"/>
            <a:ext cx="2960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Like previous strategy of commanding premium with </a:t>
            </a:r>
            <a:r>
              <a:rPr lang="en-US" sz="2800" dirty="0" err="1"/>
              <a:t>pluggables</a:t>
            </a:r>
            <a:r>
              <a:rPr lang="en-US" sz="2800" dirty="0"/>
              <a:t> from large users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5B08F-4A48-48E0-83A0-75631B9A8876}"/>
              </a:ext>
            </a:extLst>
          </p:cNvPr>
          <p:cNvSpPr txBox="1"/>
          <p:nvPr/>
        </p:nvSpPr>
        <p:spPr>
          <a:xfrm>
            <a:off x="5861154" y="3429000"/>
            <a:ext cx="32090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Limited deployment of CPO in near term with volume installations being several years out </a:t>
            </a:r>
          </a:p>
        </p:txBody>
      </p:sp>
    </p:spTree>
    <p:extLst>
      <p:ext uri="{BB962C8B-B14F-4D97-AF65-F5344CB8AC3E}">
        <p14:creationId xmlns:p14="http://schemas.microsoft.com/office/powerpoint/2010/main" val="257164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50371</TotalTime>
  <Words>1011</Words>
  <Application>Microsoft Macintosh PowerPoint</Application>
  <PresentationFormat>On-screen Show (4:3)</PresentationFormat>
  <Paragraphs>193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Giorgio</vt:lpstr>
      <vt:lpstr>Office Theme</vt:lpstr>
      <vt:lpstr>Office Theme</vt:lpstr>
      <vt:lpstr>1_Custom Design</vt:lpstr>
      <vt:lpstr>Office Theme</vt:lpstr>
      <vt:lpstr>Custom Design</vt:lpstr>
      <vt:lpstr>Office Theme</vt:lpstr>
      <vt:lpstr>PowerPoint Presentation</vt:lpstr>
      <vt:lpstr>Copper Seemed to Be Leaving Before AI</vt:lpstr>
      <vt:lpstr>Exaggerated Impact of Present Cost Disparity with Copper</vt:lpstr>
      <vt:lpstr>Market Aberrations for Copper/AEC Spurt</vt:lpstr>
      <vt:lpstr>Focus on Active Copper Cables</vt:lpstr>
      <vt:lpstr>Insufficient Clarity on 1.6T AOCs</vt:lpstr>
      <vt:lpstr>Historic Context of CPO</vt:lpstr>
      <vt:lpstr>Current Hurdles with CPO</vt:lpstr>
      <vt:lpstr>Nvidia’s Motivation with CPO</vt:lpstr>
      <vt:lpstr>NPO as Interim Option?</vt:lpstr>
      <vt:lpstr>Bright Future of Pluggables</vt:lpstr>
      <vt:lpstr>Google’s Unique Move to CPC </vt:lpstr>
      <vt:lpstr>LPO’s Original Insulting Narrative</vt:lpstr>
      <vt:lpstr>LPO’s Limited Future</vt:lpstr>
      <vt:lpstr>Resurgence of NRZ</vt:lpstr>
      <vt:lpstr>VCSELs Moving Forward</vt:lpstr>
      <vt:lpstr>China’s Impact on AI and Optics </vt:lpstr>
      <vt:lpstr>Importance of Incumbent Optics Tech with AI </vt:lpstr>
      <vt:lpstr>AI Unlike Dot-Com Bubble</vt:lpstr>
      <vt:lpstr>Thank You! </vt:lpstr>
    </vt:vector>
  </TitlesOfParts>
  <Company>Birdsong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Thomas</dc:creator>
  <cp:lastModifiedBy>Mark Lutkowitz</cp:lastModifiedBy>
  <cp:revision>1451</cp:revision>
  <dcterms:created xsi:type="dcterms:W3CDTF">2014-11-12T14:26:45Z</dcterms:created>
  <dcterms:modified xsi:type="dcterms:W3CDTF">2026-03-05T21:28:12Z</dcterms:modified>
</cp:coreProperties>
</file>